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23"/>
  </p:notesMasterIdLst>
  <p:sldIdLst>
    <p:sldId id="256" r:id="rId2"/>
    <p:sldId id="257" r:id="rId3"/>
    <p:sldId id="258" r:id="rId4"/>
    <p:sldId id="259" r:id="rId5"/>
    <p:sldId id="260" r:id="rId6"/>
    <p:sldId id="261" r:id="rId7"/>
    <p:sldId id="263" r:id="rId8"/>
    <p:sldId id="265" r:id="rId9"/>
    <p:sldId id="266" r:id="rId10"/>
    <p:sldId id="267" r:id="rId11"/>
    <p:sldId id="268" r:id="rId12"/>
    <p:sldId id="269" r:id="rId13"/>
    <p:sldId id="270" r:id="rId14"/>
    <p:sldId id="271" r:id="rId15"/>
    <p:sldId id="272" r:id="rId16"/>
    <p:sldId id="273" r:id="rId17"/>
    <p:sldId id="274" r:id="rId18"/>
    <p:sldId id="277" r:id="rId19"/>
    <p:sldId id="278" r:id="rId20"/>
    <p:sldId id="279"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21" autoAdjust="0"/>
  </p:normalViewPr>
  <p:slideViewPr>
    <p:cSldViewPr snapToGrid="0">
      <p:cViewPr varScale="1">
        <p:scale>
          <a:sx n="77" d="100"/>
          <a:sy n="77" d="100"/>
        </p:scale>
        <p:origin x="43"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C3E7E7-8A68-4CC3-A05D-7A3306229FD5}" type="datetimeFigureOut">
              <a:rPr lang="en-US" smtClean="0"/>
              <a:t>1/21/2016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5827C3-4705-40C3-AB83-E455C2678855}" type="slidenum">
              <a:rPr lang="en-US" smtClean="0"/>
              <a:t>‹#›</a:t>
            </a:fld>
            <a:endParaRPr lang="en-US"/>
          </a:p>
        </p:txBody>
      </p:sp>
    </p:spTree>
    <p:extLst>
      <p:ext uri="{BB962C8B-B14F-4D97-AF65-F5344CB8AC3E}">
        <p14:creationId xmlns:p14="http://schemas.microsoft.com/office/powerpoint/2010/main" val="23944574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a:t>
            </a:r>
            <a:r>
              <a:rPr lang="en-US" baseline="0" dirty="0" smtClean="0"/>
              <a:t> Background</a:t>
            </a:r>
            <a:r>
              <a:rPr lang="en-US" dirty="0" smtClean="0"/>
              <a:t>] &lt;15s / 1 MIN&gt; Consumer</a:t>
            </a:r>
            <a:r>
              <a:rPr lang="en-US" baseline="0" dirty="0" smtClean="0"/>
              <a:t> d</a:t>
            </a:r>
            <a:r>
              <a:rPr lang="en-US" dirty="0" smtClean="0"/>
              <a:t>emand for 3D</a:t>
            </a:r>
            <a:r>
              <a:rPr lang="en-US" baseline="0" dirty="0" smtClean="0"/>
              <a:t> Modelling and 3D Printing grows tremendously. &gt;5x market growth rate since the last decade. New scanners in various school labs, design labs.</a:t>
            </a: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B5827C3-4705-40C3-AB83-E455C2678855}" type="slidenum">
              <a:rPr lang="en-US" smtClean="0"/>
              <a:t>2</a:t>
            </a:fld>
            <a:endParaRPr lang="en-US"/>
          </a:p>
        </p:txBody>
      </p:sp>
    </p:spTree>
    <p:extLst>
      <p:ext uri="{BB962C8B-B14F-4D97-AF65-F5344CB8AC3E}">
        <p14:creationId xmlns:p14="http://schemas.microsoft.com/office/powerpoint/2010/main" val="2292450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11</a:t>
            </a:fld>
            <a:endParaRPr lang="en-US"/>
          </a:p>
        </p:txBody>
      </p:sp>
    </p:spTree>
    <p:extLst>
      <p:ext uri="{BB962C8B-B14F-4D97-AF65-F5344CB8AC3E}">
        <p14:creationId xmlns:p14="http://schemas.microsoft.com/office/powerpoint/2010/main" val="154224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12</a:t>
            </a:fld>
            <a:endParaRPr lang="en-US"/>
          </a:p>
        </p:txBody>
      </p:sp>
    </p:spTree>
    <p:extLst>
      <p:ext uri="{BB962C8B-B14F-4D97-AF65-F5344CB8AC3E}">
        <p14:creationId xmlns:p14="http://schemas.microsoft.com/office/powerpoint/2010/main" val="24781781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Proj</a:t>
            </a:r>
            <a:r>
              <a:rPr lang="en-US" dirty="0" smtClean="0"/>
              <a:t>.</a:t>
            </a:r>
            <a:r>
              <a:rPr lang="en-US" baseline="0" dirty="0" smtClean="0"/>
              <a:t> HW.</a:t>
            </a:r>
            <a:r>
              <a:rPr lang="en-US" dirty="0" smtClean="0"/>
              <a:t>] &lt;30/ 180s&gt;</a:t>
            </a:r>
            <a:r>
              <a:rPr lang="en-US" baseline="0" dirty="0" smtClean="0"/>
              <a:t> P3 Jobs Speech. LOL….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Talk about things to improve, and what P3 aims </a:t>
            </a:r>
            <a:r>
              <a:rPr lang="en-US" baseline="0" smtClean="0"/>
              <a:t>to accomplish. </a:t>
            </a:r>
            <a:endParaRPr lang="en-US" dirty="0" smtClean="0"/>
          </a:p>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13</a:t>
            </a:fld>
            <a:endParaRPr lang="en-US"/>
          </a:p>
        </p:txBody>
      </p:sp>
    </p:spTree>
    <p:extLst>
      <p:ext uri="{BB962C8B-B14F-4D97-AF65-F5344CB8AC3E}">
        <p14:creationId xmlns:p14="http://schemas.microsoft.com/office/powerpoint/2010/main" val="3486302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14</a:t>
            </a:fld>
            <a:endParaRPr lang="en-US"/>
          </a:p>
        </p:txBody>
      </p:sp>
    </p:spTree>
    <p:extLst>
      <p:ext uri="{BB962C8B-B14F-4D97-AF65-F5344CB8AC3E}">
        <p14:creationId xmlns:p14="http://schemas.microsoft.com/office/powerpoint/2010/main" val="3781350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15</a:t>
            </a:fld>
            <a:endParaRPr lang="en-US"/>
          </a:p>
        </p:txBody>
      </p:sp>
    </p:spTree>
    <p:extLst>
      <p:ext uri="{BB962C8B-B14F-4D97-AF65-F5344CB8AC3E}">
        <p14:creationId xmlns:p14="http://schemas.microsoft.com/office/powerpoint/2010/main" val="1980937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16</a:t>
            </a:fld>
            <a:endParaRPr lang="en-US"/>
          </a:p>
        </p:txBody>
      </p:sp>
    </p:spTree>
    <p:extLst>
      <p:ext uri="{BB962C8B-B14F-4D97-AF65-F5344CB8AC3E}">
        <p14:creationId xmlns:p14="http://schemas.microsoft.com/office/powerpoint/2010/main" val="2480910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17</a:t>
            </a:fld>
            <a:endParaRPr lang="en-US"/>
          </a:p>
        </p:txBody>
      </p:sp>
    </p:spTree>
    <p:extLst>
      <p:ext uri="{BB962C8B-B14F-4D97-AF65-F5344CB8AC3E}">
        <p14:creationId xmlns:p14="http://schemas.microsoft.com/office/powerpoint/2010/main" val="381966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18</a:t>
            </a:fld>
            <a:endParaRPr lang="en-US"/>
          </a:p>
        </p:txBody>
      </p:sp>
    </p:spTree>
    <p:extLst>
      <p:ext uri="{BB962C8B-B14F-4D97-AF65-F5344CB8AC3E}">
        <p14:creationId xmlns:p14="http://schemas.microsoft.com/office/powerpoint/2010/main" val="10919680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19</a:t>
            </a:fld>
            <a:endParaRPr lang="en-US"/>
          </a:p>
        </p:txBody>
      </p:sp>
    </p:spTree>
    <p:extLst>
      <p:ext uri="{BB962C8B-B14F-4D97-AF65-F5344CB8AC3E}">
        <p14:creationId xmlns:p14="http://schemas.microsoft.com/office/powerpoint/2010/main" val="3290471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Overview]</a:t>
            </a:r>
            <a:r>
              <a:rPr lang="en-US" baseline="0" dirty="0" smtClean="0"/>
              <a:t> &lt;25/75s&gt; Talk about current status, and work still needs to be done. Go over the roadmap. </a:t>
            </a:r>
            <a:endParaRPr lang="en-US" dirty="0" smtClean="0"/>
          </a:p>
        </p:txBody>
      </p:sp>
      <p:sp>
        <p:nvSpPr>
          <p:cNvPr id="4" name="Slide Number Placeholder 3"/>
          <p:cNvSpPr>
            <a:spLocks noGrp="1"/>
          </p:cNvSpPr>
          <p:nvPr>
            <p:ph type="sldNum" sz="quarter" idx="10"/>
          </p:nvPr>
        </p:nvSpPr>
        <p:spPr/>
        <p:txBody>
          <a:bodyPr/>
          <a:lstStyle/>
          <a:p>
            <a:fld id="{0B5827C3-4705-40C3-AB83-E455C2678855}" type="slidenum">
              <a:rPr lang="en-US" smtClean="0"/>
              <a:t>20</a:t>
            </a:fld>
            <a:endParaRPr lang="en-US"/>
          </a:p>
        </p:txBody>
      </p:sp>
    </p:spTree>
    <p:extLst>
      <p:ext uri="{BB962C8B-B14F-4D97-AF65-F5344CB8AC3E}">
        <p14:creationId xmlns:p14="http://schemas.microsoft.com/office/powerpoint/2010/main" val="1627011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[Project</a:t>
            </a:r>
            <a:r>
              <a:rPr lang="en-US" baseline="0" dirty="0" smtClean="0"/>
              <a:t> Background</a:t>
            </a:r>
            <a:r>
              <a:rPr lang="en-US" dirty="0" smtClean="0"/>
              <a:t>] &lt;15s / 1 MIN&gt; CAD</a:t>
            </a:r>
            <a:r>
              <a:rPr lang="en-US" baseline="0" dirty="0" smtClean="0"/>
              <a:t> Models: Time consuming (takes hours to days for 3D model), requires lots of experience and expertise to create, requires expensive CAD software license fees. The mass general markets in need of fast, accurate, and affordable alternatives. </a:t>
            </a:r>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3</a:t>
            </a:fld>
            <a:endParaRPr lang="en-US"/>
          </a:p>
        </p:txBody>
      </p:sp>
    </p:spTree>
    <p:extLst>
      <p:ext uri="{BB962C8B-B14F-4D97-AF65-F5344CB8AC3E}">
        <p14:creationId xmlns:p14="http://schemas.microsoft.com/office/powerpoint/2010/main" val="3132434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21</a:t>
            </a:fld>
            <a:endParaRPr lang="en-US"/>
          </a:p>
        </p:txBody>
      </p:sp>
    </p:spTree>
    <p:extLst>
      <p:ext uri="{BB962C8B-B14F-4D97-AF65-F5344CB8AC3E}">
        <p14:creationId xmlns:p14="http://schemas.microsoft.com/office/powerpoint/2010/main" val="22137597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[Project</a:t>
            </a:r>
            <a:r>
              <a:rPr lang="en-US" baseline="0" dirty="0" smtClean="0"/>
              <a:t> Background</a:t>
            </a:r>
            <a:r>
              <a:rPr lang="en-US" dirty="0" smtClean="0"/>
              <a:t>] &lt;10s / 1 MIN&gt; High-end</a:t>
            </a:r>
            <a:r>
              <a:rPr lang="en-US" baseline="0" dirty="0" smtClean="0"/>
              <a:t> Consumer models are extremely expensive as investment for most users. </a:t>
            </a:r>
            <a:endParaRPr lang="en-US" dirty="0" smtClean="0"/>
          </a:p>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4</a:t>
            </a:fld>
            <a:endParaRPr lang="en-US"/>
          </a:p>
        </p:txBody>
      </p:sp>
    </p:spTree>
    <p:extLst>
      <p:ext uri="{BB962C8B-B14F-4D97-AF65-F5344CB8AC3E}">
        <p14:creationId xmlns:p14="http://schemas.microsoft.com/office/powerpoint/2010/main" val="21249497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[Project</a:t>
            </a:r>
            <a:r>
              <a:rPr lang="en-US" baseline="0" dirty="0" smtClean="0"/>
              <a:t> Background</a:t>
            </a:r>
            <a:r>
              <a:rPr lang="en-US" dirty="0" smtClean="0"/>
              <a:t>] &lt;15s / 1 MIN&gt; Cheaper, but have</a:t>
            </a:r>
            <a:r>
              <a:rPr lang="en-US" baseline="0" dirty="0" smtClean="0"/>
              <a:t> poor quality. Requires tech know-how. Lacks product features, and not designed for 3D printing. </a:t>
            </a:r>
            <a:endParaRPr lang="en-US" dirty="0" smtClean="0"/>
          </a:p>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5</a:t>
            </a:fld>
            <a:endParaRPr lang="en-US"/>
          </a:p>
        </p:txBody>
      </p:sp>
    </p:spTree>
    <p:extLst>
      <p:ext uri="{BB962C8B-B14F-4D97-AF65-F5344CB8AC3E}">
        <p14:creationId xmlns:p14="http://schemas.microsoft.com/office/powerpoint/2010/main" val="142626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[Project</a:t>
            </a:r>
            <a:r>
              <a:rPr lang="en-US" baseline="0" dirty="0" smtClean="0"/>
              <a:t> Background</a:t>
            </a:r>
            <a:r>
              <a:rPr lang="en-US" dirty="0" smtClean="0"/>
              <a:t>] &lt;20s / 1 MIN&gt; Recite “Project Objective”</a:t>
            </a:r>
          </a:p>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6</a:t>
            </a:fld>
            <a:endParaRPr lang="en-US"/>
          </a:p>
        </p:txBody>
      </p:sp>
    </p:spTree>
    <p:extLst>
      <p:ext uri="{BB962C8B-B14F-4D97-AF65-F5344CB8AC3E}">
        <p14:creationId xmlns:p14="http://schemas.microsoft.com/office/powerpoint/2010/main" val="3012322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[System Overview]</a:t>
            </a:r>
            <a:r>
              <a:rPr lang="en-US" baseline="0" dirty="0" smtClean="0"/>
              <a:t> &lt;50/75s&gt; Explain on what the system requires as inputs. Explain what the system produces. Explain as overview on how each component is employed in this project. Use the first prototype as reference. </a:t>
            </a:r>
            <a:endParaRPr lang="en-US" dirty="0" smtClean="0"/>
          </a:p>
        </p:txBody>
      </p:sp>
      <p:sp>
        <p:nvSpPr>
          <p:cNvPr id="4" name="Slide Number Placeholder 3"/>
          <p:cNvSpPr>
            <a:spLocks noGrp="1"/>
          </p:cNvSpPr>
          <p:nvPr>
            <p:ph type="sldNum" sz="quarter" idx="10"/>
          </p:nvPr>
        </p:nvSpPr>
        <p:spPr/>
        <p:txBody>
          <a:bodyPr/>
          <a:lstStyle/>
          <a:p>
            <a:fld id="{0B5827C3-4705-40C3-AB83-E455C2678855}" type="slidenum">
              <a:rPr lang="en-US" smtClean="0"/>
              <a:t>7</a:t>
            </a:fld>
            <a:endParaRPr lang="en-US"/>
          </a:p>
        </p:txBody>
      </p:sp>
    </p:spTree>
    <p:extLst>
      <p:ext uri="{BB962C8B-B14F-4D97-AF65-F5344CB8AC3E}">
        <p14:creationId xmlns:p14="http://schemas.microsoft.com/office/powerpoint/2010/main" val="18870655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Proj</a:t>
            </a:r>
            <a:r>
              <a:rPr lang="en-US" dirty="0" smtClean="0"/>
              <a:t>.</a:t>
            </a:r>
            <a:r>
              <a:rPr lang="en-US" baseline="0" dirty="0" smtClean="0"/>
              <a:t> HW.</a:t>
            </a:r>
            <a:r>
              <a:rPr lang="en-US" dirty="0" smtClean="0"/>
              <a:t>] &lt;30/ 180s&gt;</a:t>
            </a:r>
            <a:r>
              <a:rPr lang="en-US" baseline="0" dirty="0" smtClean="0"/>
              <a:t> Review of P2, what does it do, features. Design lessons, go over </a:t>
            </a:r>
            <a:r>
              <a:rPr lang="en-US" baseline="0" dirty="0" err="1" smtClean="0"/>
              <a:t>weakpoints</a:t>
            </a:r>
            <a:r>
              <a:rPr lang="en-US" baseline="0" dirty="0" smtClean="0"/>
              <a:t>. </a:t>
            </a:r>
            <a:endParaRPr lang="en-US" dirty="0" smtClean="0"/>
          </a:p>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8</a:t>
            </a:fld>
            <a:endParaRPr lang="en-US"/>
          </a:p>
        </p:txBody>
      </p:sp>
    </p:spTree>
    <p:extLst>
      <p:ext uri="{BB962C8B-B14F-4D97-AF65-F5344CB8AC3E}">
        <p14:creationId xmlns:p14="http://schemas.microsoft.com/office/powerpoint/2010/main" val="288191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Proj</a:t>
            </a:r>
            <a:r>
              <a:rPr lang="en-US" dirty="0" smtClean="0"/>
              <a:t>.</a:t>
            </a:r>
            <a:r>
              <a:rPr lang="en-US" baseline="0" dirty="0" smtClean="0"/>
              <a:t> HW.</a:t>
            </a:r>
            <a:r>
              <a:rPr lang="en-US" dirty="0" smtClean="0"/>
              <a:t>] &lt;30/ 180s&gt;</a:t>
            </a:r>
            <a:r>
              <a:rPr lang="en-US" baseline="0" dirty="0" smtClean="0"/>
              <a:t> P3 Jobs Speech. LOL….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Talk about things to improve, and what P3 aims to accomplish. </a:t>
            </a:r>
            <a:endParaRPr lang="en-US" dirty="0" smtClean="0"/>
          </a:p>
          <a:p>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9</a:t>
            </a:fld>
            <a:endParaRPr lang="en-US"/>
          </a:p>
        </p:txBody>
      </p:sp>
    </p:spTree>
    <p:extLst>
      <p:ext uri="{BB962C8B-B14F-4D97-AF65-F5344CB8AC3E}">
        <p14:creationId xmlns:p14="http://schemas.microsoft.com/office/powerpoint/2010/main" val="2368602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0B5827C3-4705-40C3-AB83-E455C2678855}" type="slidenum">
              <a:rPr lang="en-US" smtClean="0"/>
              <a:t>10</a:t>
            </a:fld>
            <a:endParaRPr lang="en-US"/>
          </a:p>
        </p:txBody>
      </p:sp>
    </p:spTree>
    <p:extLst>
      <p:ext uri="{BB962C8B-B14F-4D97-AF65-F5344CB8AC3E}">
        <p14:creationId xmlns:p14="http://schemas.microsoft.com/office/powerpoint/2010/main" val="30523657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370693" y="359833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A22FB09-9CE2-4682-8B67-F944F4EBC523}"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24068836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5" y="5108728"/>
            <a:ext cx="10353762" cy="682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22FB09-9CE2-4682-8B67-F944F4EBC523}"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2091430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22FB09-9CE2-4682-8B67-F944F4EBC523}"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26260441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22FB09-9CE2-4682-8B67-F944F4EBC523}"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BB5AB-B1DA-4687-94E0-61CDD43BB99B}" type="slidenum">
              <a:rPr lang="en-US" smtClean="0"/>
              <a:t>‹#›</a:t>
            </a:fld>
            <a:endParaRPr lang="en-US"/>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835071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22FB09-9CE2-4682-8B67-F944F4EBC523}"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17917599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95"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9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46711"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435"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66572" y="1885950"/>
            <a:ext cx="3300984" cy="576262"/>
          </a:xfrm>
        </p:spPr>
        <p:txBody>
          <a:bodyPr anchor="b">
            <a:noAutofit/>
          </a:bodyPr>
          <a:lstStyle>
            <a:lvl1pPr marL="0" indent="0" algn="ctr">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66572" y="2571750"/>
            <a:ext cx="3300984" cy="321945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22FB09-9CE2-4682-8B67-F944F4EBC523}" type="datetimeFigureOut">
              <a:rPr lang="en-US" smtClean="0"/>
              <a:t>1/21/2016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10264304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95" y="4480368"/>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435" y="4480367"/>
            <a:ext cx="3300984" cy="1310833"/>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66572" y="4480365"/>
            <a:ext cx="3300984" cy="131083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A22FB09-9CE2-4682-8B67-F944F4EBC523}" type="datetimeFigureOut">
              <a:rPr lang="en-US" smtClean="0"/>
              <a:t>1/21/2016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23347481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22FB09-9CE2-4682-8B67-F944F4EBC523}"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3416651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22FB09-9CE2-4682-8B67-F944F4EBC523}"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3177527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A22FB09-9CE2-4682-8B67-F944F4EBC523}"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980854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3589879"/>
            <a:ext cx="9590550" cy="150705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A22FB09-9CE2-4682-8B67-F944F4EBC523}" type="datetimeFigureOut">
              <a:rPr lang="en-US" smtClean="0"/>
              <a:t>1/21/2016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109652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913795" y="1732449"/>
            <a:ext cx="5060497" cy="4058750"/>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2892" y="1732449"/>
            <a:ext cx="5064665" cy="4058751"/>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A22FB09-9CE2-4682-8B67-F944F4EBC523}"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7330047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89072" cy="414876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8485" y="1734506"/>
            <a:ext cx="5089072" cy="4148769"/>
          </a:xfrm>
          <a:prstGeom prst="rect">
            <a:avLst/>
          </a:prstGeom>
        </p:spPr>
      </p:pic>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005872" y="1835254"/>
            <a:ext cx="4876344" cy="54488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05872" y="2380137"/>
            <a:ext cx="4876344"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94967" y="1835254"/>
            <a:ext cx="4895330" cy="544883"/>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94967" y="2380137"/>
            <a:ext cx="4895330" cy="3411063"/>
          </a:xfrm>
        </p:spPr>
        <p:txBody>
          <a:bodyPr anchor="t">
            <a:normAutofit/>
          </a:bodyPr>
          <a:lstStyle>
            <a:lvl1pPr>
              <a:defRPr sz="1800"/>
            </a:lvl1pPr>
            <a:lvl2pPr>
              <a:defRPr sz="1600"/>
            </a:lvl2pPr>
            <a:lvl3pPr>
              <a:defRPr sz="1400"/>
            </a:lvl3pPr>
            <a:lvl4pPr>
              <a:defRPr sz="1200"/>
            </a:lvl4pPr>
            <a:lvl5pPr>
              <a:defRPr sz="12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22FB09-9CE2-4682-8B67-F944F4EBC523}" type="datetimeFigureOut">
              <a:rPr lang="en-US" smtClean="0"/>
              <a:t>1/21/2016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2838388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A22FB09-9CE2-4682-8B67-F944F4EBC523}" type="datetimeFigureOut">
              <a:rPr lang="en-US" smtClean="0"/>
              <a:t>1/21/2016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1244167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A22FB09-9CE2-4682-8B67-F944F4EBC523}" type="datetimeFigureOut">
              <a:rPr lang="en-US" smtClean="0"/>
              <a:t>1/21/2016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2520085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855633" y="609600"/>
            <a:ext cx="6411924" cy="51816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95" y="2431518"/>
            <a:ext cx="3706889" cy="3359681"/>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22FB09-9CE2-4682-8B67-F944F4EBC523}"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3825404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609923"/>
            <a:ext cx="5934949" cy="1829338"/>
          </a:xfrm>
        </p:spPr>
        <p:txBody>
          <a:bodyPr anchor="b">
            <a:noAutofit/>
          </a:bodyPr>
          <a:lstStyle>
            <a:lvl1pPr algn="ctr">
              <a:defRPr sz="32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913795" y="2439261"/>
            <a:ext cx="5934949" cy="337613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A22FB09-9CE2-4682-8B67-F944F4EBC523}" type="datetimeFigureOut">
              <a:rPr lang="en-US" smtClean="0"/>
              <a:t>1/21/2016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0EBB5AB-B1DA-4687-94E0-61CDD43BB99B}" type="slidenum">
              <a:rPr lang="en-US" smtClean="0"/>
              <a:t>‹#›</a:t>
            </a:fld>
            <a:endParaRPr lang="en-US"/>
          </a:p>
        </p:txBody>
      </p:sp>
    </p:spTree>
    <p:extLst>
      <p:ext uri="{BB962C8B-B14F-4D97-AF65-F5344CB8AC3E}">
        <p14:creationId xmlns:p14="http://schemas.microsoft.com/office/powerpoint/2010/main" val="1069763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97045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95" y="1732449"/>
            <a:ext cx="10353762" cy="4058751"/>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A22FB09-9CE2-4682-8B67-F944F4EBC523}" type="datetimeFigureOut">
              <a:rPr lang="en-US" smtClean="0"/>
              <a:t>1/21/2016</a:t>
            </a:fld>
            <a:endParaRPr lang="en-US"/>
          </a:p>
        </p:txBody>
      </p:sp>
      <p:sp>
        <p:nvSpPr>
          <p:cNvPr id="5" name="Footer Placeholder 4"/>
          <p:cNvSpPr>
            <a:spLocks noGrp="1"/>
          </p:cNvSpPr>
          <p:nvPr>
            <p:ph type="ftr" sz="quarter" idx="3"/>
          </p:nvPr>
        </p:nvSpPr>
        <p:spPr>
          <a:xfrm>
            <a:off x="913795" y="5883275"/>
            <a:ext cx="6672865" cy="365125"/>
          </a:xfrm>
          <a:prstGeom prst="rect">
            <a:avLst/>
          </a:prstGeom>
        </p:spPr>
        <p:txBody>
          <a:bodyPr vert="horz" lIns="91440" tIns="45720" rIns="91440" bIns="45720" rtlCol="0" anchor="ctr"/>
          <a:lstStyle>
            <a:lvl1pPr algn="l">
              <a:defRPr sz="1000">
                <a:solidFill>
                  <a:schemeClr val="tx1">
                    <a:lumMod val="95000"/>
                  </a:schemeClr>
                </a:solidFill>
                <a:effectLst>
                  <a:outerShdw blurRad="50800" dist="38100" dir="2700000" algn="tl" rotWithShape="0">
                    <a:schemeClr val="bg1">
                      <a:alpha val="43000"/>
                    </a:schemeClr>
                  </a:outerShdw>
                </a:effectLst>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lumMod val="95000"/>
                  </a:schemeClr>
                </a:solidFill>
                <a:effectLst>
                  <a:outerShdw blurRad="50800" dist="38100" dir="2700000" algn="tl" rotWithShape="0">
                    <a:schemeClr val="bg1">
                      <a:alpha val="43000"/>
                    </a:schemeClr>
                  </a:outerShdw>
                </a:effectLst>
              </a:defRPr>
            </a:lvl1pPr>
          </a:lstStyle>
          <a:p>
            <a:fld id="{30EBB5AB-B1DA-4687-94E0-61CDD43BB99B}" type="slidenum">
              <a:rPr lang="en-US" smtClean="0"/>
              <a:t>‹#›</a:t>
            </a:fld>
            <a:endParaRPr lang="en-US"/>
          </a:p>
        </p:txBody>
      </p:sp>
    </p:spTree>
    <p:extLst>
      <p:ext uri="{BB962C8B-B14F-4D97-AF65-F5344CB8AC3E}">
        <p14:creationId xmlns:p14="http://schemas.microsoft.com/office/powerpoint/2010/main" val="587969315"/>
      </p:ext>
    </p:extLst>
  </p:cSld>
  <p:clrMap bg1="dk1" tx1="lt1" bg2="dk2" tx2="lt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 id="2147483803" r:id="rId12"/>
    <p:sldLayoutId id="2147483804" r:id="rId13"/>
    <p:sldLayoutId id="2147483805" r:id="rId14"/>
    <p:sldLayoutId id="2147483806" r:id="rId15"/>
    <p:sldLayoutId id="2147483807" r:id="rId16"/>
    <p:sldLayoutId id="2147483808" r:id="rId17"/>
  </p:sldLayoutIdLst>
  <p:txStyles>
    <p:titleStyle>
      <a:lvl1pPr algn="ctr" defTabSz="457200" rtl="0" eaLnBrk="1" latinLnBrk="0" hangingPunct="1">
        <a:spcBef>
          <a:spcPct val="0"/>
        </a:spcBef>
        <a:buNone/>
        <a:defRPr sz="4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spcBef>
          <a:spcPct val="20000"/>
        </a:spcBef>
        <a:spcAft>
          <a:spcPts val="600"/>
        </a:spcAft>
        <a:buClr>
          <a:schemeClr val="tx2"/>
        </a:buClr>
        <a:buSzPct val="70000"/>
        <a:buFont typeface="Wingdings 2" charset="2"/>
        <a:buChar char=""/>
        <a:defRPr sz="20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jpe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1.jpe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32.jpeg"/><Relationship Id="rId7"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gif"/><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gif"/></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0.jpeg"/><Relationship Id="rId5" Type="http://schemas.openxmlformats.org/officeDocument/2006/relationships/image" Target="../media/image19.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06620" y="2180211"/>
            <a:ext cx="9925027" cy="3200400"/>
          </a:xfrm>
        </p:spPr>
        <p:txBody>
          <a:bodyPr/>
          <a:lstStyle/>
          <a:p>
            <a:r>
              <a:rPr lang="en-US" dirty="0" smtClean="0"/>
              <a:t>Implementation of a 3D Scanner</a:t>
            </a:r>
            <a:endParaRPr lang="en-US" dirty="0"/>
          </a:p>
        </p:txBody>
      </p:sp>
      <p:sp>
        <p:nvSpPr>
          <p:cNvPr id="3" name="Subtitle 2"/>
          <p:cNvSpPr>
            <a:spLocks noGrp="1"/>
          </p:cNvSpPr>
          <p:nvPr>
            <p:ph type="subTitle" idx="1"/>
          </p:nvPr>
        </p:nvSpPr>
        <p:spPr>
          <a:xfrm>
            <a:off x="2886082" y="5213761"/>
            <a:ext cx="8676222" cy="1905000"/>
          </a:xfrm>
        </p:spPr>
        <p:txBody>
          <a:bodyPr>
            <a:normAutofit/>
          </a:bodyPr>
          <a:lstStyle/>
          <a:p>
            <a:r>
              <a:rPr lang="en-US" sz="2200" dirty="0" smtClean="0"/>
              <a:t>Presenters: Emily Miao, </a:t>
            </a:r>
            <a:r>
              <a:rPr lang="en-US" sz="2200" dirty="0" smtClean="0"/>
              <a:t>Grace (Jinghan) </a:t>
            </a:r>
            <a:r>
              <a:rPr lang="en-US" sz="2200" dirty="0" smtClean="0"/>
              <a:t>Guan, Sen Yang</a:t>
            </a:r>
            <a:endParaRPr lang="en-US" sz="2200"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1375794">
            <a:off x="-1" y="-389106"/>
            <a:ext cx="7885889" cy="5914417"/>
          </a:xfrm>
          <a:prstGeom prst="rect">
            <a:avLst/>
          </a:prstGeom>
          <a:effectLst>
            <a:softEdge rad="1054100"/>
          </a:effectLst>
        </p:spPr>
      </p:pic>
      <p:sp>
        <p:nvSpPr>
          <p:cNvPr id="7" name="Subtitle 2"/>
          <p:cNvSpPr txBox="1">
            <a:spLocks/>
          </p:cNvSpPr>
          <p:nvPr/>
        </p:nvSpPr>
        <p:spPr>
          <a:xfrm>
            <a:off x="2616740" y="622974"/>
            <a:ext cx="9214907" cy="2528787"/>
          </a:xfrm>
          <a:prstGeom prst="rect">
            <a:avLst/>
          </a:prstGeom>
          <a:effectLst>
            <a:outerShdw blurRad="25400" dir="17880000">
              <a:srgbClr val="000000">
                <a:alpha val="46000"/>
              </a:srgbClr>
            </a:outerShdw>
          </a:effectLst>
        </p:spPr>
        <p:txBody>
          <a:bodyPr vert="horz" lIns="91440" tIns="45720" rIns="91440" bIns="45720" rtlCol="0" anchor="t">
            <a:normAutofit lnSpcReduction="10000"/>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algn="r"/>
            <a:r>
              <a:rPr lang="en-US" sz="2200" dirty="0" smtClean="0"/>
              <a:t>ECE496 - Capstone Project</a:t>
            </a:r>
            <a:br>
              <a:rPr lang="en-US" sz="2200" dirty="0" smtClean="0"/>
            </a:br>
            <a:r>
              <a:rPr lang="en-US" sz="2200" dirty="0" smtClean="0"/>
              <a:t>January 21, 2016</a:t>
            </a:r>
            <a:br>
              <a:rPr lang="en-US" sz="2200" dirty="0" smtClean="0"/>
            </a:br>
            <a:r>
              <a:rPr lang="en-US" sz="2200" dirty="0" smtClean="0"/>
              <a:t>Group #381</a:t>
            </a:r>
          </a:p>
          <a:p>
            <a:pPr algn="r"/>
            <a:endParaRPr lang="en-US" sz="2200" dirty="0" smtClean="0"/>
          </a:p>
          <a:p>
            <a:pPr algn="r"/>
            <a:r>
              <a:rPr lang="en-US" sz="2200" dirty="0" smtClean="0"/>
              <a:t>Supervisor: Prof. Moshovos</a:t>
            </a:r>
            <a:br>
              <a:rPr lang="en-US" sz="2200" dirty="0" smtClean="0"/>
            </a:br>
            <a:r>
              <a:rPr lang="en-US" sz="2200" dirty="0" smtClean="0"/>
              <a:t>Administrator: Mr. Taglione</a:t>
            </a:r>
            <a:br>
              <a:rPr lang="en-US" sz="2200" dirty="0" smtClean="0"/>
            </a:br>
            <a:endParaRPr lang="en-US" sz="2200" dirty="0"/>
          </a:p>
        </p:txBody>
      </p:sp>
    </p:spTree>
    <p:extLst>
      <p:ext uri="{BB962C8B-B14F-4D97-AF65-F5344CB8AC3E}">
        <p14:creationId xmlns:p14="http://schemas.microsoft.com/office/powerpoint/2010/main" val="20775656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1403661" y="1559059"/>
            <a:ext cx="9440034" cy="1049867"/>
          </a:xfrm>
        </p:spPr>
        <p:txBody>
          <a:bodyPr>
            <a:normAutofit/>
          </a:bodyPr>
          <a:lstStyle/>
          <a:p>
            <a:r>
              <a:rPr lang="en-US" sz="3500" dirty="0" smtClean="0"/>
              <a:t>Improved Durability</a:t>
            </a:r>
            <a:endParaRPr lang="en-US" sz="3500"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59241" t="37098" r="10886" b="38598"/>
          <a:stretch/>
        </p:blipFill>
        <p:spPr>
          <a:xfrm rot="5400000">
            <a:off x="80255" y="3165278"/>
            <a:ext cx="2854326" cy="17416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6118" t="15190" r="22489" b="19663"/>
          <a:stretch/>
        </p:blipFill>
        <p:spPr>
          <a:xfrm>
            <a:off x="2639028" y="2608925"/>
            <a:ext cx="4170573" cy="285432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rotWithShape="1">
          <a:blip r:embed="rId5" cstate="print">
            <a:extLst>
              <a:ext uri="{28A0092B-C50C-407E-A947-70E740481C1C}">
                <a14:useLocalDpi xmlns:a14="http://schemas.microsoft.com/office/drawing/2010/main" val="0"/>
              </a:ext>
            </a:extLst>
          </a:blip>
          <a:srcRect l="17335" t="15359" r="21602" b="33502"/>
          <a:stretch/>
        </p:blipFill>
        <p:spPr>
          <a:xfrm>
            <a:off x="7070399" y="2608925"/>
            <a:ext cx="4544233" cy="28543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591710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a:spLocks noGrp="1"/>
          </p:cNvSpPr>
          <p:nvPr>
            <p:ph type="subTitle" idx="1"/>
          </p:nvPr>
        </p:nvSpPr>
        <p:spPr>
          <a:xfrm>
            <a:off x="1449960" y="895229"/>
            <a:ext cx="9440034" cy="1049867"/>
          </a:xfrm>
        </p:spPr>
        <p:txBody>
          <a:bodyPr>
            <a:normAutofit/>
          </a:bodyPr>
          <a:lstStyle/>
          <a:p>
            <a:r>
              <a:rPr lang="en-US" sz="3500" dirty="0" smtClean="0"/>
              <a:t>Improved Definition</a:t>
            </a:r>
            <a:endParaRPr lang="en-US" sz="35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l="20042" t="5063" r="17552" b="2278"/>
          <a:stretch/>
        </p:blipFill>
        <p:spPr>
          <a:xfrm>
            <a:off x="902825" y="1817775"/>
            <a:ext cx="4109012" cy="4575756"/>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2320" t="22785" b="43966"/>
          <a:stretch/>
        </p:blipFill>
        <p:spPr>
          <a:xfrm>
            <a:off x="5382228" y="1817775"/>
            <a:ext cx="6315918" cy="20275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t="27680" b="30464"/>
          <a:stretch/>
        </p:blipFill>
        <p:spPr>
          <a:xfrm>
            <a:off x="5382228" y="4410812"/>
            <a:ext cx="6315918" cy="19827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89913466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a:spLocks noGrp="1"/>
          </p:cNvSpPr>
          <p:nvPr>
            <p:ph type="subTitle" idx="1"/>
          </p:nvPr>
        </p:nvSpPr>
        <p:spPr>
          <a:xfrm>
            <a:off x="1449959" y="355292"/>
            <a:ext cx="9440034" cy="1049867"/>
          </a:xfrm>
        </p:spPr>
        <p:txBody>
          <a:bodyPr>
            <a:normAutofit/>
          </a:bodyPr>
          <a:lstStyle/>
          <a:p>
            <a:r>
              <a:rPr lang="en-US" sz="3500" dirty="0" smtClean="0"/>
              <a:t>Revolutionary Weight Loading System</a:t>
            </a:r>
            <a:endParaRPr lang="en-US" sz="3500" dirty="0"/>
          </a:p>
        </p:txBody>
      </p:sp>
      <p:pic>
        <p:nvPicPr>
          <p:cNvPr id="5122" name="Picture 2" descr="http://www.homedepot.com/catalog/productImages/400/77/77bccda7-4d23-433b-9a84-0e0b5ca6cb05_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9196" y="1836698"/>
            <a:ext cx="3051093" cy="3051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 name="Picture 3" descr="C:\Users\Sen\AppData\Local\Microsoft\Windows\INetCache\Content.Word\IMG_083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06898" y="1836698"/>
            <a:ext cx="4670654" cy="3051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rotWithShape="1">
          <a:blip r:embed="rId5" cstate="print">
            <a:extLst>
              <a:ext uri="{28A0092B-C50C-407E-A947-70E740481C1C}">
                <a14:useLocalDpi xmlns:a14="http://schemas.microsoft.com/office/drawing/2010/main" val="0"/>
              </a:ext>
            </a:extLst>
          </a:blip>
          <a:srcRect l="27257" t="28016" r="40464" b="29283"/>
          <a:stretch/>
        </p:blipFill>
        <p:spPr>
          <a:xfrm>
            <a:off x="8704161" y="1836698"/>
            <a:ext cx="3075214" cy="30510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930628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p:cNvSpPr>
            <a:spLocks noGrp="1"/>
          </p:cNvSpPr>
          <p:nvPr>
            <p:ph type="subTitle" idx="1"/>
          </p:nvPr>
        </p:nvSpPr>
        <p:spPr>
          <a:xfrm>
            <a:off x="2718233" y="366867"/>
            <a:ext cx="9440034" cy="1049867"/>
          </a:xfrm>
        </p:spPr>
        <p:txBody>
          <a:bodyPr>
            <a:normAutofit/>
          </a:bodyPr>
          <a:lstStyle/>
          <a:p>
            <a:r>
              <a:rPr lang="en-US" sz="3500" dirty="0" smtClean="0"/>
              <a:t>Improved Features</a:t>
            </a:r>
            <a:endParaRPr lang="en-US" sz="3500"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20238" r="17667" b="16795"/>
          <a:stretch/>
        </p:blipFill>
        <p:spPr>
          <a:xfrm>
            <a:off x="3503269" y="1215336"/>
            <a:ext cx="3934981" cy="2257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4" name="Picture 3"/>
          <p:cNvPicPr>
            <a:picLocks noChangeAspect="1"/>
          </p:cNvPicPr>
          <p:nvPr/>
        </p:nvPicPr>
        <p:blipFill rotWithShape="1">
          <a:blip r:embed="rId4" cstate="print">
            <a:extLst>
              <a:ext uri="{28A0092B-C50C-407E-A947-70E740481C1C}">
                <a14:useLocalDpi xmlns:a14="http://schemas.microsoft.com/office/drawing/2010/main" val="0"/>
              </a:ext>
            </a:extLst>
          </a:blip>
          <a:srcRect l="27370" t="48788" r="16447" b="9436"/>
          <a:stretch/>
        </p:blipFill>
        <p:spPr>
          <a:xfrm>
            <a:off x="7670775" y="1215337"/>
            <a:ext cx="4047148" cy="225706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l="38270" t="40000" r="24515" b="24557"/>
          <a:stretch/>
        </p:blipFill>
        <p:spPr>
          <a:xfrm>
            <a:off x="3503269" y="3673401"/>
            <a:ext cx="3934981" cy="28107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l="36624" t="14178" r="27680" b="35189"/>
          <a:stretch/>
        </p:blipFill>
        <p:spPr>
          <a:xfrm>
            <a:off x="7670775" y="3673401"/>
            <a:ext cx="2665417" cy="2835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rcRect l="264" b="42371"/>
          <a:stretch/>
        </p:blipFill>
        <p:spPr>
          <a:xfrm rot="5400000">
            <a:off x="-2105816" y="2066418"/>
            <a:ext cx="6839892" cy="2964137"/>
          </a:xfrm>
          <a:prstGeom prst="rect">
            <a:avLst/>
          </a:prstGeom>
          <a:effectLst>
            <a:softEdge rad="622300"/>
          </a:effectLst>
        </p:spPr>
      </p:pic>
    </p:spTree>
    <p:extLst>
      <p:ext uri="{BB962C8B-B14F-4D97-AF65-F5344CB8AC3E}">
        <p14:creationId xmlns:p14="http://schemas.microsoft.com/office/powerpoint/2010/main" val="838437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278359" y="0"/>
            <a:ext cx="9440034" cy="1049867"/>
          </a:xfrm>
        </p:spPr>
        <p:txBody>
          <a:bodyPr/>
          <a:lstStyle/>
          <a:p>
            <a:r>
              <a:rPr lang="en-US" b="1" dirty="0" smtClean="0"/>
              <a:t>Points Extraction</a:t>
            </a:r>
            <a:endParaRPr lang="en-US" b="1" dirty="0"/>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07840" y="1478130"/>
            <a:ext cx="5429974" cy="3880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6278359" y="1478130"/>
            <a:ext cx="5314594" cy="38809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8303147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278359" y="0"/>
            <a:ext cx="9440034" cy="1049867"/>
          </a:xfrm>
        </p:spPr>
        <p:txBody>
          <a:bodyPr/>
          <a:lstStyle/>
          <a:p>
            <a:r>
              <a:rPr lang="en-US" b="1" dirty="0" smtClean="0"/>
              <a:t>3D Point Mapping</a:t>
            </a:r>
            <a:endParaRPr lang="en-US" b="1" dirty="0"/>
          </a:p>
        </p:txBody>
      </p:sp>
      <p:pic>
        <p:nvPicPr>
          <p:cNvPr id="6" name="Picture 5"/>
          <p:cNvPicPr/>
          <p:nvPr/>
        </p:nvPicPr>
        <p:blipFill>
          <a:blip r:embed="rId3">
            <a:extLst>
              <a:ext uri="{28A0092B-C50C-407E-A947-70E740481C1C}">
                <a14:useLocalDpi xmlns:a14="http://schemas.microsoft.com/office/drawing/2010/main" val="0"/>
              </a:ext>
            </a:extLst>
          </a:blip>
          <a:srcRect/>
          <a:stretch>
            <a:fillRect/>
          </a:stretch>
        </p:blipFill>
        <p:spPr bwMode="auto">
          <a:xfrm>
            <a:off x="8726243" y="3645793"/>
            <a:ext cx="2627199" cy="2373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p:nvPr/>
        </p:nvPicPr>
        <p:blipFill>
          <a:blip r:embed="rId4">
            <a:extLst>
              <a:ext uri="{28A0092B-C50C-407E-A947-70E740481C1C}">
                <a14:useLocalDpi xmlns:a14="http://schemas.microsoft.com/office/drawing/2010/main" val="0"/>
              </a:ext>
            </a:extLst>
          </a:blip>
          <a:srcRect/>
          <a:stretch>
            <a:fillRect/>
          </a:stretch>
        </p:blipFill>
        <p:spPr bwMode="auto">
          <a:xfrm>
            <a:off x="6109552" y="876248"/>
            <a:ext cx="5233383" cy="256143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 name="Picture 1"/>
          <p:cNvPicPr>
            <a:picLocks noChangeAspect="1"/>
          </p:cNvPicPr>
          <p:nvPr/>
        </p:nvPicPr>
        <p:blipFill>
          <a:blip r:embed="rId5"/>
          <a:stretch>
            <a:fillRect/>
          </a:stretch>
        </p:blipFill>
        <p:spPr>
          <a:xfrm>
            <a:off x="6109552" y="3645793"/>
            <a:ext cx="2393980" cy="23730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p:cNvPicPr>
            <a:picLocks noChangeAspect="1"/>
          </p:cNvPicPr>
          <p:nvPr/>
        </p:nvPicPr>
        <p:blipFill>
          <a:blip r:embed="rId6"/>
          <a:stretch>
            <a:fillRect/>
          </a:stretch>
        </p:blipFill>
        <p:spPr>
          <a:xfrm>
            <a:off x="698615" y="876247"/>
            <a:ext cx="5236990" cy="417031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16148890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880243" y="0"/>
            <a:ext cx="9440034" cy="1049867"/>
          </a:xfrm>
        </p:spPr>
        <p:txBody>
          <a:bodyPr/>
          <a:lstStyle/>
          <a:p>
            <a:r>
              <a:rPr lang="en-US" b="1" dirty="0" smtClean="0"/>
              <a:t>Demo</a:t>
            </a:r>
            <a:endParaRPr lang="en-US" b="1" dirty="0"/>
          </a:p>
        </p:txBody>
      </p:sp>
      <p:sp>
        <p:nvSpPr>
          <p:cNvPr id="6" name="Subtitle 2"/>
          <p:cNvSpPr txBox="1">
            <a:spLocks/>
          </p:cNvSpPr>
          <p:nvPr/>
        </p:nvSpPr>
        <p:spPr>
          <a:xfrm>
            <a:off x="1975030" y="2647078"/>
            <a:ext cx="9440034" cy="104986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500" dirty="0" smtClean="0"/>
              <a:t>Demo: Object Digitization</a:t>
            </a:r>
            <a:endParaRPr lang="en-US" sz="3500" dirty="0"/>
          </a:p>
        </p:txBody>
      </p:sp>
      <p:pic>
        <p:nvPicPr>
          <p:cNvPr id="10" name="Picture 9"/>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64" b="42371"/>
          <a:stretch/>
        </p:blipFill>
        <p:spPr>
          <a:xfrm rot="5400000">
            <a:off x="-2105816" y="2066418"/>
            <a:ext cx="6839892" cy="2964137"/>
          </a:xfrm>
          <a:prstGeom prst="rect">
            <a:avLst/>
          </a:prstGeom>
          <a:effectLst>
            <a:softEdge rad="622300"/>
          </a:effectLst>
        </p:spPr>
      </p:pic>
    </p:spTree>
    <p:extLst>
      <p:ext uri="{BB962C8B-B14F-4D97-AF65-F5344CB8AC3E}">
        <p14:creationId xmlns:p14="http://schemas.microsoft.com/office/powerpoint/2010/main" val="11471752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880243" y="0"/>
            <a:ext cx="9440034" cy="1049867"/>
          </a:xfrm>
        </p:spPr>
        <p:txBody>
          <a:bodyPr/>
          <a:lstStyle/>
          <a:p>
            <a:r>
              <a:rPr lang="en-US" b="1" dirty="0" smtClean="0"/>
              <a:t>Demo</a:t>
            </a:r>
            <a:endParaRPr lang="en-US" b="1" dirty="0"/>
          </a:p>
        </p:txBody>
      </p:sp>
      <p:sp>
        <p:nvSpPr>
          <p:cNvPr id="6" name="Subtitle 2"/>
          <p:cNvSpPr txBox="1">
            <a:spLocks/>
          </p:cNvSpPr>
          <p:nvPr/>
        </p:nvSpPr>
        <p:spPr>
          <a:xfrm>
            <a:off x="2438017" y="3023552"/>
            <a:ext cx="9440034" cy="104986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500" dirty="0" smtClean="0"/>
              <a:t>Demo: Illustrator Program and Points Meshing</a:t>
            </a:r>
            <a:endParaRPr lang="en-US" sz="3500" dirty="0"/>
          </a:p>
        </p:txBody>
      </p:sp>
      <p:pic>
        <p:nvPicPr>
          <p:cNvPr id="4" name="Picture 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64" b="42371"/>
          <a:stretch/>
        </p:blipFill>
        <p:spPr>
          <a:xfrm rot="5400000">
            <a:off x="-2105816" y="2066418"/>
            <a:ext cx="6839892" cy="2964137"/>
          </a:xfrm>
          <a:prstGeom prst="rect">
            <a:avLst/>
          </a:prstGeom>
          <a:effectLst>
            <a:softEdge rad="622300"/>
          </a:effectLst>
        </p:spPr>
      </p:pic>
    </p:spTree>
    <p:extLst>
      <p:ext uri="{BB962C8B-B14F-4D97-AF65-F5344CB8AC3E}">
        <p14:creationId xmlns:p14="http://schemas.microsoft.com/office/powerpoint/2010/main" val="34264085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6880243" y="0"/>
            <a:ext cx="9440034" cy="1049867"/>
          </a:xfrm>
        </p:spPr>
        <p:txBody>
          <a:bodyPr/>
          <a:lstStyle/>
          <a:p>
            <a:r>
              <a:rPr lang="en-US" b="1" dirty="0" smtClean="0"/>
              <a:t>Demo</a:t>
            </a:r>
            <a:endParaRPr lang="en-US" b="1" dirty="0"/>
          </a:p>
        </p:txBody>
      </p:sp>
      <p:pic>
        <p:nvPicPr>
          <p:cNvPr id="1026" name="Picture 2" descr="https://lh6.googleusercontent.com/hvi4NhtLiytFYDjMHlMnoQ8U8B9NU01-D1Zg-VjnJCo0N0z53jhHkA8xRPgcSWAiRb9n5MMDa-b2MAnrmZSTLZIPvlEjdXPh3v8LK4m6bRnnE3pZlyNlc2_r4cUUxpUOdTZioW3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05" y="1508824"/>
            <a:ext cx="8101297" cy="303197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9265920" y="1504038"/>
            <a:ext cx="1844040" cy="3520440"/>
            <a:chOff x="7266049" y="3600183"/>
            <a:chExt cx="865690" cy="2132701"/>
          </a:xfrm>
        </p:grpSpPr>
        <p:grpSp>
          <p:nvGrpSpPr>
            <p:cNvPr id="15" name="Group 14"/>
            <p:cNvGrpSpPr/>
            <p:nvPr/>
          </p:nvGrpSpPr>
          <p:grpSpPr>
            <a:xfrm>
              <a:off x="7708140" y="3967342"/>
              <a:ext cx="411804" cy="365817"/>
              <a:chOff x="7682429" y="3911002"/>
              <a:chExt cx="411804" cy="365817"/>
            </a:xfrm>
          </p:grpSpPr>
          <p:sp>
            <p:nvSpPr>
              <p:cNvPr id="16" name="Isosceles Triangle 15"/>
              <p:cNvSpPr/>
              <p:nvPr/>
            </p:nvSpPr>
            <p:spPr>
              <a:xfrm>
                <a:off x="7682430" y="3911002"/>
                <a:ext cx="411803" cy="355003"/>
              </a:xfrm>
              <a:prstGeom prst="triangle">
                <a:avLst>
                  <a:gd name="adj"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p:cNvSpPr/>
              <p:nvPr/>
            </p:nvSpPr>
            <p:spPr>
              <a:xfrm rot="10984927">
                <a:off x="7682429" y="3921816"/>
                <a:ext cx="411803" cy="355003"/>
              </a:xfrm>
              <a:prstGeom prst="triangle">
                <a:avLst>
                  <a:gd name="adj" fmla="val 10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7692758" y="4333159"/>
              <a:ext cx="411804" cy="365817"/>
              <a:chOff x="7682429" y="3911002"/>
              <a:chExt cx="411804" cy="365817"/>
            </a:xfrm>
          </p:grpSpPr>
          <p:sp>
            <p:nvSpPr>
              <p:cNvPr id="19" name="Isosceles Triangle 18"/>
              <p:cNvSpPr/>
              <p:nvPr/>
            </p:nvSpPr>
            <p:spPr>
              <a:xfrm>
                <a:off x="7682430" y="3911002"/>
                <a:ext cx="411803" cy="355003"/>
              </a:xfrm>
              <a:prstGeom prst="triangle">
                <a:avLst>
                  <a:gd name="adj"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a:xfrm rot="10984927">
                <a:off x="7682429" y="3921816"/>
                <a:ext cx="411803" cy="355003"/>
              </a:xfrm>
              <a:prstGeom prst="triangle">
                <a:avLst>
                  <a:gd name="adj" fmla="val 10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7266049" y="3600183"/>
              <a:ext cx="865690" cy="2132701"/>
              <a:chOff x="7263499" y="3665200"/>
              <a:chExt cx="865690" cy="2132701"/>
            </a:xfrm>
          </p:grpSpPr>
          <p:grpSp>
            <p:nvGrpSpPr>
              <p:cNvPr id="3" name="Group 2"/>
              <p:cNvGrpSpPr/>
              <p:nvPr/>
            </p:nvGrpSpPr>
            <p:grpSpPr>
              <a:xfrm>
                <a:off x="7717385" y="3697642"/>
                <a:ext cx="411804" cy="365817"/>
                <a:chOff x="7682429" y="3911002"/>
                <a:chExt cx="411804" cy="365817"/>
              </a:xfrm>
            </p:grpSpPr>
            <p:sp>
              <p:nvSpPr>
                <p:cNvPr id="9" name="Isosceles Triangle 8"/>
                <p:cNvSpPr/>
                <p:nvPr/>
              </p:nvSpPr>
              <p:spPr>
                <a:xfrm>
                  <a:off x="7682430" y="3911002"/>
                  <a:ext cx="411803" cy="355003"/>
                </a:xfrm>
                <a:prstGeom prst="triangle">
                  <a:avLst>
                    <a:gd name="adj"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Isosceles Triangle 9"/>
                <p:cNvSpPr/>
                <p:nvPr/>
              </p:nvSpPr>
              <p:spPr>
                <a:xfrm rot="10984927">
                  <a:off x="7682429" y="3921816"/>
                  <a:ext cx="411803" cy="355003"/>
                </a:xfrm>
                <a:prstGeom prst="triangle">
                  <a:avLst>
                    <a:gd name="adj" fmla="val 10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7263499" y="3665200"/>
                <a:ext cx="427187" cy="1054195"/>
                <a:chOff x="7280955" y="3665200"/>
                <a:chExt cx="427187" cy="1054195"/>
              </a:xfrm>
            </p:grpSpPr>
            <p:grpSp>
              <p:nvGrpSpPr>
                <p:cNvPr id="21" name="Group 20"/>
                <p:cNvGrpSpPr/>
                <p:nvPr/>
              </p:nvGrpSpPr>
              <p:grpSpPr>
                <a:xfrm>
                  <a:off x="7296337" y="3665200"/>
                  <a:ext cx="411804" cy="365817"/>
                  <a:chOff x="7682429" y="3911002"/>
                  <a:chExt cx="411804" cy="365817"/>
                </a:xfrm>
              </p:grpSpPr>
              <p:sp>
                <p:nvSpPr>
                  <p:cNvPr id="22" name="Isosceles Triangle 21"/>
                  <p:cNvSpPr/>
                  <p:nvPr/>
                </p:nvSpPr>
                <p:spPr>
                  <a:xfrm>
                    <a:off x="7682430" y="3911002"/>
                    <a:ext cx="411803" cy="355003"/>
                  </a:xfrm>
                  <a:prstGeom prst="triangle">
                    <a:avLst>
                      <a:gd name="adj"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10984927">
                    <a:off x="7682429" y="3921816"/>
                    <a:ext cx="411803" cy="355003"/>
                  </a:xfrm>
                  <a:prstGeom prst="triangle">
                    <a:avLst>
                      <a:gd name="adj" fmla="val 10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p:cNvGrpSpPr/>
                <p:nvPr/>
              </p:nvGrpSpPr>
              <p:grpSpPr>
                <a:xfrm>
                  <a:off x="7296338" y="3998575"/>
                  <a:ext cx="411804" cy="365817"/>
                  <a:chOff x="7682429" y="3911002"/>
                  <a:chExt cx="411804" cy="365817"/>
                </a:xfrm>
              </p:grpSpPr>
              <p:sp>
                <p:nvSpPr>
                  <p:cNvPr id="25" name="Isosceles Triangle 24"/>
                  <p:cNvSpPr/>
                  <p:nvPr/>
                </p:nvSpPr>
                <p:spPr>
                  <a:xfrm>
                    <a:off x="7682430" y="3911002"/>
                    <a:ext cx="411803" cy="355003"/>
                  </a:xfrm>
                  <a:prstGeom prst="triangle">
                    <a:avLst>
                      <a:gd name="adj"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10984927">
                    <a:off x="7682429" y="3921816"/>
                    <a:ext cx="411803" cy="355003"/>
                  </a:xfrm>
                  <a:prstGeom prst="triangle">
                    <a:avLst>
                      <a:gd name="adj" fmla="val 10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7280955" y="4353578"/>
                  <a:ext cx="411804" cy="365817"/>
                  <a:chOff x="7682429" y="3911002"/>
                  <a:chExt cx="411804" cy="365817"/>
                </a:xfrm>
              </p:grpSpPr>
              <p:sp>
                <p:nvSpPr>
                  <p:cNvPr id="28" name="Isosceles Triangle 27"/>
                  <p:cNvSpPr/>
                  <p:nvPr/>
                </p:nvSpPr>
                <p:spPr>
                  <a:xfrm>
                    <a:off x="7682430" y="3911002"/>
                    <a:ext cx="411803" cy="355003"/>
                  </a:xfrm>
                  <a:prstGeom prst="triangle">
                    <a:avLst>
                      <a:gd name="adj"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a:xfrm rot="10984927">
                    <a:off x="7682429" y="3921816"/>
                    <a:ext cx="411803" cy="355003"/>
                  </a:xfrm>
                  <a:prstGeom prst="triangle">
                    <a:avLst>
                      <a:gd name="adj" fmla="val 10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1" name="Group 30"/>
              <p:cNvGrpSpPr/>
              <p:nvPr/>
            </p:nvGrpSpPr>
            <p:grpSpPr>
              <a:xfrm>
                <a:off x="7674074" y="4743706"/>
                <a:ext cx="427187" cy="1054195"/>
                <a:chOff x="7280955" y="3665200"/>
                <a:chExt cx="427187" cy="1054195"/>
              </a:xfrm>
            </p:grpSpPr>
            <p:grpSp>
              <p:nvGrpSpPr>
                <p:cNvPr id="32" name="Group 31"/>
                <p:cNvGrpSpPr/>
                <p:nvPr/>
              </p:nvGrpSpPr>
              <p:grpSpPr>
                <a:xfrm>
                  <a:off x="7296337" y="3665200"/>
                  <a:ext cx="411804" cy="365817"/>
                  <a:chOff x="7682429" y="3911002"/>
                  <a:chExt cx="411804" cy="365817"/>
                </a:xfrm>
              </p:grpSpPr>
              <p:sp>
                <p:nvSpPr>
                  <p:cNvPr id="39" name="Isosceles Triangle 38"/>
                  <p:cNvSpPr/>
                  <p:nvPr/>
                </p:nvSpPr>
                <p:spPr>
                  <a:xfrm>
                    <a:off x="7682430" y="3911002"/>
                    <a:ext cx="411803" cy="355003"/>
                  </a:xfrm>
                  <a:prstGeom prst="triangle">
                    <a:avLst>
                      <a:gd name="adj"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a:xfrm rot="10984927">
                    <a:off x="7682429" y="3921816"/>
                    <a:ext cx="411803" cy="355003"/>
                  </a:xfrm>
                  <a:prstGeom prst="triangle">
                    <a:avLst>
                      <a:gd name="adj" fmla="val 10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7296338" y="3998575"/>
                  <a:ext cx="411804" cy="365817"/>
                  <a:chOff x="7682429" y="3911002"/>
                  <a:chExt cx="411804" cy="365817"/>
                </a:xfrm>
              </p:grpSpPr>
              <p:sp>
                <p:nvSpPr>
                  <p:cNvPr id="37" name="Isosceles Triangle 36"/>
                  <p:cNvSpPr/>
                  <p:nvPr/>
                </p:nvSpPr>
                <p:spPr>
                  <a:xfrm>
                    <a:off x="7682430" y="3911002"/>
                    <a:ext cx="411803" cy="355003"/>
                  </a:xfrm>
                  <a:prstGeom prst="triangle">
                    <a:avLst>
                      <a:gd name="adj"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sosceles Triangle 37"/>
                  <p:cNvSpPr/>
                  <p:nvPr/>
                </p:nvSpPr>
                <p:spPr>
                  <a:xfrm rot="10984927">
                    <a:off x="7682429" y="3921816"/>
                    <a:ext cx="411803" cy="355003"/>
                  </a:xfrm>
                  <a:prstGeom prst="triangle">
                    <a:avLst>
                      <a:gd name="adj" fmla="val 10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33"/>
                <p:cNvGrpSpPr/>
                <p:nvPr/>
              </p:nvGrpSpPr>
              <p:grpSpPr>
                <a:xfrm>
                  <a:off x="7280955" y="4353578"/>
                  <a:ext cx="411804" cy="365817"/>
                  <a:chOff x="7682429" y="3911002"/>
                  <a:chExt cx="411804" cy="365817"/>
                </a:xfrm>
              </p:grpSpPr>
              <p:sp>
                <p:nvSpPr>
                  <p:cNvPr id="35" name="Isosceles Triangle 34"/>
                  <p:cNvSpPr/>
                  <p:nvPr/>
                </p:nvSpPr>
                <p:spPr>
                  <a:xfrm>
                    <a:off x="7682430" y="3911002"/>
                    <a:ext cx="411803" cy="355003"/>
                  </a:xfrm>
                  <a:prstGeom prst="triangle">
                    <a:avLst>
                      <a:gd name="adj" fmla="val 100000"/>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nvSpPr>
                <p:spPr>
                  <a:xfrm rot="10984927">
                    <a:off x="7682429" y="3921816"/>
                    <a:ext cx="411803" cy="355003"/>
                  </a:xfrm>
                  <a:prstGeom prst="triangle">
                    <a:avLst>
                      <a:gd name="adj" fmla="val 100000"/>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spTree>
    <p:extLst>
      <p:ext uri="{BB962C8B-B14F-4D97-AF65-F5344CB8AC3E}">
        <p14:creationId xmlns:p14="http://schemas.microsoft.com/office/powerpoint/2010/main" val="25008860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h4.googleusercontent.com/b9LwMKrTFCEHRmBWpkW5ctdNC18xdrwIoIap4_bD5wC308JWfo9hyz8FvcVBAsh9IlAgDIDEsTD-ZdjR15IN3xMrCqqNd3-t4EnsZugZciaNwUJH6p7N2lSIbLbgm9119wXYjBoM"/>
          <p:cNvPicPr>
            <a:picLocks noChangeAspect="1" noChangeArrowheads="1"/>
          </p:cNvPicPr>
          <p:nvPr/>
        </p:nvPicPr>
        <p:blipFill rotWithShape="1">
          <a:blip r:embed="rId3">
            <a:extLst>
              <a:ext uri="{28A0092B-C50C-407E-A947-70E740481C1C}">
                <a14:useLocalDpi xmlns:a14="http://schemas.microsoft.com/office/drawing/2010/main" val="0"/>
              </a:ext>
            </a:extLst>
          </a:blip>
          <a:srcRect l="14959" t="9190" r="14908" b="8511"/>
          <a:stretch/>
        </p:blipFill>
        <p:spPr bwMode="auto">
          <a:xfrm>
            <a:off x="226306" y="141432"/>
            <a:ext cx="3781631" cy="3204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54" name="Picture 6" descr="https://lh6.googleusercontent.com/vHfOXHDXEI8AqG6ysew2gSoZutZ8i8-crduPp708lu1MAAn-qly0RRl897khJ_6rKL32yQeLEAkEqQiO_V6wi1d3SHqddi1DMeGC9veULbm_wG0YlU1mPz40Kph6kqWOnN1aCDdt"/>
          <p:cNvPicPr>
            <a:picLocks noChangeAspect="1" noChangeArrowheads="1"/>
          </p:cNvPicPr>
          <p:nvPr/>
        </p:nvPicPr>
        <p:blipFill rotWithShape="1">
          <a:blip r:embed="rId4">
            <a:extLst>
              <a:ext uri="{28A0092B-C50C-407E-A947-70E740481C1C}">
                <a14:useLocalDpi xmlns:a14="http://schemas.microsoft.com/office/drawing/2010/main" val="0"/>
              </a:ext>
            </a:extLst>
          </a:blip>
          <a:srcRect l="31867" t="9883" r="14188" b="25409"/>
          <a:stretch/>
        </p:blipFill>
        <p:spPr bwMode="auto">
          <a:xfrm>
            <a:off x="8021678" y="141432"/>
            <a:ext cx="3642624" cy="3204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56" name="Picture 8" descr="https://lh3.googleusercontent.com/hozwDnvoarhm8IITDGA1d0vpUMZEma38HDphaGtR9QnVHVV_GiGxU_HTvGiAHHanEA5wfqjygT_9ckA-HHAlivDFWaaAqjWoIJt1gDGRCaSz-B-fAHyEGROHRPS_rqXvwJFP7guh"/>
          <p:cNvPicPr>
            <a:picLocks noChangeAspect="1" noChangeArrowheads="1"/>
          </p:cNvPicPr>
          <p:nvPr/>
        </p:nvPicPr>
        <p:blipFill rotWithShape="1">
          <a:blip r:embed="rId5">
            <a:extLst>
              <a:ext uri="{28A0092B-C50C-407E-A947-70E740481C1C}">
                <a14:useLocalDpi xmlns:a14="http://schemas.microsoft.com/office/drawing/2010/main" val="0"/>
              </a:ext>
            </a:extLst>
          </a:blip>
          <a:srcRect l="30015" t="9698" r="13109" b="25456"/>
          <a:stretch/>
        </p:blipFill>
        <p:spPr bwMode="auto">
          <a:xfrm>
            <a:off x="4141229" y="141432"/>
            <a:ext cx="3747157" cy="32041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58" name="Picture 10" descr="https://lh4.googleusercontent.com/smV0tB-TljCtLc25N0gbD_boKimczvWt6Hw4Dnvwdb3TkClBTcWAyq9pSuQFPNs49NPXyvqYiiP3b283hEQdXJSskNZ6LOEwlyvWSd-Uy-7Z1y23VPa4zFgvcJhwa3zVbH4J_FS5"/>
          <p:cNvPicPr>
            <a:picLocks noChangeAspect="1" noChangeArrowheads="1"/>
          </p:cNvPicPr>
          <p:nvPr/>
        </p:nvPicPr>
        <p:blipFill rotWithShape="1">
          <a:blip r:embed="rId6">
            <a:extLst>
              <a:ext uri="{28A0092B-C50C-407E-A947-70E740481C1C}">
                <a14:useLocalDpi xmlns:a14="http://schemas.microsoft.com/office/drawing/2010/main" val="0"/>
              </a:ext>
            </a:extLst>
          </a:blip>
          <a:srcRect l="17918" t="12692" r="14289" b="8737"/>
          <a:stretch/>
        </p:blipFill>
        <p:spPr bwMode="auto">
          <a:xfrm>
            <a:off x="2179322" y="3442446"/>
            <a:ext cx="3657229" cy="3130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2060" name="Picture 12" descr="https://lh3.googleusercontent.com/3wODe5Pl6zYOCYToSexiM7E3oecgLd8MACZ0_KoocI2oQR8ZI1FTjocZYYp8A0DOBYo_PScLXwbL2sfVchqIaZztDITc28d3Nj3_r8T-hlNTNUQgPV9xACrYL1L7eW-rThUWEoU8"/>
          <p:cNvPicPr>
            <a:picLocks noChangeAspect="1" noChangeArrowheads="1"/>
          </p:cNvPicPr>
          <p:nvPr/>
        </p:nvPicPr>
        <p:blipFill rotWithShape="1">
          <a:blip r:embed="rId7">
            <a:extLst>
              <a:ext uri="{28A0092B-C50C-407E-A947-70E740481C1C}">
                <a14:useLocalDpi xmlns:a14="http://schemas.microsoft.com/office/drawing/2010/main" val="0"/>
              </a:ext>
            </a:extLst>
          </a:blip>
          <a:srcRect l="18478" t="8917" r="15791" b="12818"/>
          <a:stretch/>
        </p:blipFill>
        <p:spPr bwMode="auto">
          <a:xfrm>
            <a:off x="6303982" y="3442445"/>
            <a:ext cx="3560780" cy="31083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396883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64" b="42371"/>
          <a:stretch/>
        </p:blipFill>
        <p:spPr>
          <a:xfrm rot="5400000">
            <a:off x="-2105816" y="2066418"/>
            <a:ext cx="6839892" cy="2964137"/>
          </a:xfrm>
          <a:prstGeom prst="rect">
            <a:avLst/>
          </a:prstGeom>
          <a:effectLst>
            <a:softEdge rad="622300"/>
          </a:effectLst>
        </p:spPr>
      </p:pic>
      <p:pic>
        <p:nvPicPr>
          <p:cNvPr id="1026" name="Picture 2" descr="http://www.wilsonperumal.com/blog/wp-content/uploads/3D-Printing-Market-Growth.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96199" y="128540"/>
            <a:ext cx="8911322" cy="65795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6878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64" b="42371"/>
          <a:stretch/>
        </p:blipFill>
        <p:spPr>
          <a:xfrm rot="5400000">
            <a:off x="-2105816" y="2066418"/>
            <a:ext cx="6839892" cy="2964137"/>
          </a:xfrm>
          <a:prstGeom prst="rect">
            <a:avLst/>
          </a:prstGeom>
          <a:effectLst>
            <a:softEdge rad="622300"/>
          </a:effectLst>
        </p:spPr>
      </p:pic>
      <p:sp>
        <p:nvSpPr>
          <p:cNvPr id="4" name="Subtitle 2"/>
          <p:cNvSpPr>
            <a:spLocks noGrp="1"/>
          </p:cNvSpPr>
          <p:nvPr>
            <p:ph type="subTitle" idx="1"/>
          </p:nvPr>
        </p:nvSpPr>
        <p:spPr>
          <a:xfrm>
            <a:off x="6278191" y="29547"/>
            <a:ext cx="8676222" cy="1905000"/>
          </a:xfrm>
        </p:spPr>
        <p:txBody>
          <a:bodyPr>
            <a:normAutofit/>
          </a:bodyPr>
          <a:lstStyle/>
          <a:p>
            <a:r>
              <a:rPr lang="en-US" sz="2200" b="1" u="sng" dirty="0" smtClean="0"/>
              <a:t>Project Roadmap</a:t>
            </a:r>
            <a:endParaRPr lang="en-US" sz="2200" b="1" u="sng" dirty="0"/>
          </a:p>
        </p:txBody>
      </p:sp>
      <p:sp>
        <p:nvSpPr>
          <p:cNvPr id="8" name="Subtitle 2"/>
          <p:cNvSpPr txBox="1">
            <a:spLocks/>
          </p:cNvSpPr>
          <p:nvPr/>
        </p:nvSpPr>
        <p:spPr>
          <a:xfrm>
            <a:off x="-102496" y="6228236"/>
            <a:ext cx="8676222" cy="1905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i="1" dirty="0" smtClean="0"/>
              <a:t>System Overview, Final Project Proposal, Group #381</a:t>
            </a:r>
            <a:endParaRPr lang="en-US" sz="1800" i="1" dirty="0"/>
          </a:p>
        </p:txBody>
      </p:sp>
      <p:pic>
        <p:nvPicPr>
          <p:cNvPr id="3" name="Picture 2"/>
          <p:cNvPicPr>
            <a:picLocks noChangeAspect="1"/>
          </p:cNvPicPr>
          <p:nvPr/>
        </p:nvPicPr>
        <p:blipFill>
          <a:blip r:embed="rId5"/>
          <a:stretch>
            <a:fillRect/>
          </a:stretch>
        </p:blipFill>
        <p:spPr>
          <a:xfrm>
            <a:off x="365608" y="197404"/>
            <a:ext cx="8343176" cy="5961969"/>
          </a:xfrm>
          <a:prstGeom prst="rect">
            <a:avLst/>
          </a:prstGeom>
        </p:spPr>
      </p:pic>
      <p:sp>
        <p:nvSpPr>
          <p:cNvPr id="10" name="Subtitle 2"/>
          <p:cNvSpPr txBox="1">
            <a:spLocks/>
          </p:cNvSpPr>
          <p:nvPr/>
        </p:nvSpPr>
        <p:spPr>
          <a:xfrm>
            <a:off x="8879174" y="686616"/>
            <a:ext cx="3474255" cy="286187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marL="457200" indent="-457200" algn="l">
              <a:buFont typeface="Wingdings" panose="05000000000000000000" pitchFamily="2" charset="2"/>
              <a:buChar char="ü"/>
            </a:pPr>
            <a:r>
              <a:rPr lang="en-US" sz="2400" dirty="0" smtClean="0"/>
              <a:t>Produced accurate 3D point cloud</a:t>
            </a:r>
          </a:p>
          <a:p>
            <a:pPr marL="457200" indent="-457200" algn="l">
              <a:buFont typeface="Wingdings" panose="05000000000000000000" pitchFamily="2" charset="2"/>
              <a:buChar char="ü"/>
            </a:pPr>
            <a:r>
              <a:rPr lang="en-US" sz="2400" dirty="0" smtClean="0"/>
              <a:t>Improved prototype performance</a:t>
            </a:r>
          </a:p>
          <a:p>
            <a:pPr marL="457200" indent="-457200" algn="l">
              <a:buFont typeface="Wingdings" panose="05000000000000000000" pitchFamily="2" charset="2"/>
              <a:buChar char="ü"/>
            </a:pPr>
            <a:r>
              <a:rPr lang="en-US" sz="2400" dirty="0" smtClean="0"/>
              <a:t>Completed 3</a:t>
            </a:r>
            <a:r>
              <a:rPr lang="en-US" sz="2400" baseline="30000" dirty="0" smtClean="0"/>
              <a:t>rd</a:t>
            </a:r>
            <a:r>
              <a:rPr lang="en-US" sz="2400" dirty="0" smtClean="0"/>
              <a:t> prototype</a:t>
            </a:r>
          </a:p>
          <a:p>
            <a:pPr marL="457200" indent="-457200" algn="l">
              <a:buFont typeface="Arial" panose="020B0604020202020204" pitchFamily="34" charset="0"/>
              <a:buChar char="•"/>
            </a:pPr>
            <a:endParaRPr lang="en-US" sz="2400" dirty="0"/>
          </a:p>
        </p:txBody>
      </p:sp>
      <p:sp>
        <p:nvSpPr>
          <p:cNvPr id="11" name="Subtitle 2"/>
          <p:cNvSpPr txBox="1">
            <a:spLocks/>
          </p:cNvSpPr>
          <p:nvPr/>
        </p:nvSpPr>
        <p:spPr>
          <a:xfrm>
            <a:off x="8879173" y="3548486"/>
            <a:ext cx="3474255" cy="286187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marL="457200" indent="-457200" algn="l">
              <a:buFont typeface="Wingdings" panose="05000000000000000000" pitchFamily="2" charset="2"/>
              <a:buChar char="q"/>
            </a:pPr>
            <a:r>
              <a:rPr lang="en-US" sz="2400" dirty="0" smtClean="0"/>
              <a:t>Reduce scanner “blindspots”</a:t>
            </a:r>
          </a:p>
          <a:p>
            <a:pPr marL="457200" indent="-457200" algn="l">
              <a:buFont typeface="Wingdings" panose="05000000000000000000" pitchFamily="2" charset="2"/>
              <a:buChar char="q"/>
            </a:pPr>
            <a:r>
              <a:rPr lang="en-US" sz="2400" dirty="0" smtClean="0"/>
              <a:t>Convert 3D point cloud points to printer files (.STL, .OBJ)</a:t>
            </a:r>
          </a:p>
          <a:p>
            <a:pPr marL="457200" indent="-457200" algn="l">
              <a:buFont typeface="Arial" panose="020B0604020202020204" pitchFamily="34" charset="0"/>
              <a:buChar char="•"/>
            </a:pPr>
            <a:endParaRPr lang="en-US" sz="2400" dirty="0"/>
          </a:p>
        </p:txBody>
      </p:sp>
    </p:spTree>
    <p:extLst>
      <p:ext uri="{BB962C8B-B14F-4D97-AF65-F5344CB8AC3E}">
        <p14:creationId xmlns:p14="http://schemas.microsoft.com/office/powerpoint/2010/main" val="29010367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txBox="1">
            <a:spLocks/>
          </p:cNvSpPr>
          <p:nvPr/>
        </p:nvSpPr>
        <p:spPr>
          <a:xfrm>
            <a:off x="1546767" y="2647078"/>
            <a:ext cx="9440034" cy="1049867"/>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3500" dirty="0" smtClean="0"/>
              <a:t>Q &amp; A</a:t>
            </a:r>
            <a:endParaRPr lang="en-US" sz="3500" dirty="0"/>
          </a:p>
        </p:txBody>
      </p:sp>
      <p:pic>
        <p:nvPicPr>
          <p:cNvPr id="3" name="Picture 2"/>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64" b="42371"/>
          <a:stretch/>
        </p:blipFill>
        <p:spPr>
          <a:xfrm rot="5400000">
            <a:off x="-2105816" y="2066418"/>
            <a:ext cx="6839892" cy="2964137"/>
          </a:xfrm>
          <a:prstGeom prst="rect">
            <a:avLst/>
          </a:prstGeom>
          <a:effectLst>
            <a:softEdge rad="622300"/>
          </a:effectLst>
        </p:spPr>
      </p:pic>
    </p:spTree>
    <p:extLst>
      <p:ext uri="{BB962C8B-B14F-4D97-AF65-F5344CB8AC3E}">
        <p14:creationId xmlns:p14="http://schemas.microsoft.com/office/powerpoint/2010/main" val="211721550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D Dra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4849" y="113609"/>
            <a:ext cx="2450654" cy="3182041"/>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56" name="Picture 8" descr="http://www.we-r-here.com/cad/tutorials/level_1/links/extra_009.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948" y="113610"/>
            <a:ext cx="3909676" cy="2678284"/>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62" name="Picture 14" descr="3D Par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3727" y="113608"/>
            <a:ext cx="5006563" cy="318208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2064" name="Picture 16" descr="Image result for 3d cad drawing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947" y="3000375"/>
            <a:ext cx="3909677" cy="2742419"/>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7"/>
          <a:srcRect b="12287"/>
          <a:stretch/>
        </p:blipFill>
        <p:spPr>
          <a:xfrm>
            <a:off x="4254849" y="3504524"/>
            <a:ext cx="7655442" cy="2238270"/>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
        <p:nvSpPr>
          <p:cNvPr id="6" name="TextBox 5"/>
          <p:cNvSpPr txBox="1"/>
          <p:nvPr/>
        </p:nvSpPr>
        <p:spPr>
          <a:xfrm>
            <a:off x="146947" y="5951275"/>
            <a:ext cx="11869647" cy="369332"/>
          </a:xfrm>
          <a:prstGeom prst="rect">
            <a:avLst/>
          </a:prstGeom>
          <a:noFill/>
        </p:spPr>
        <p:txBody>
          <a:bodyPr wrap="square" rtlCol="0">
            <a:spAutoFit/>
          </a:bodyPr>
          <a:lstStyle/>
          <a:p>
            <a:r>
              <a:rPr lang="en-US" i="1" dirty="0" smtClean="0"/>
              <a:t>Images sourced from: Google Images, “3D CAD Sketch”, Cost Chart from: Google, “AutoCAD license cost”, accessed 2016. </a:t>
            </a:r>
            <a:endParaRPr lang="en-US" i="1" dirty="0"/>
          </a:p>
        </p:txBody>
      </p:sp>
    </p:spTree>
    <p:extLst>
      <p:ext uri="{BB962C8B-B14F-4D97-AF65-F5344CB8AC3E}">
        <p14:creationId xmlns:p14="http://schemas.microsoft.com/office/powerpoint/2010/main" val="3895090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64" b="42371"/>
          <a:stretch/>
        </p:blipFill>
        <p:spPr>
          <a:xfrm rot="5400000">
            <a:off x="-2105816" y="2066418"/>
            <a:ext cx="6839892" cy="2964137"/>
          </a:xfrm>
          <a:prstGeom prst="rect">
            <a:avLst/>
          </a:prstGeom>
          <a:effectLst>
            <a:softEdge rad="622300"/>
          </a:effectLst>
        </p:spPr>
      </p:pic>
      <p:sp>
        <p:nvSpPr>
          <p:cNvPr id="6" name="Subtitle 2"/>
          <p:cNvSpPr>
            <a:spLocks noGrp="1"/>
          </p:cNvSpPr>
          <p:nvPr>
            <p:ph type="subTitle" idx="1"/>
          </p:nvPr>
        </p:nvSpPr>
        <p:spPr>
          <a:xfrm>
            <a:off x="6278192" y="128540"/>
            <a:ext cx="8676222" cy="1905000"/>
          </a:xfrm>
        </p:spPr>
        <p:txBody>
          <a:bodyPr>
            <a:normAutofit/>
          </a:bodyPr>
          <a:lstStyle/>
          <a:p>
            <a:r>
              <a:rPr lang="en-US" sz="2200" b="1" u="sng" dirty="0" smtClean="0"/>
              <a:t>High End Scanners</a:t>
            </a:r>
            <a:endParaRPr lang="en-US" sz="2200" b="1" u="sng" dirty="0"/>
          </a:p>
        </p:txBody>
      </p:sp>
      <p:pic>
        <p:nvPicPr>
          <p:cNvPr id="7" name="Picture 6"/>
          <p:cNvPicPr>
            <a:picLocks noChangeAspect="1"/>
          </p:cNvPicPr>
          <p:nvPr/>
        </p:nvPicPr>
        <p:blipFill>
          <a:blip r:embed="rId5"/>
          <a:stretch>
            <a:fillRect/>
          </a:stretch>
        </p:blipFill>
        <p:spPr>
          <a:xfrm>
            <a:off x="3449352" y="715557"/>
            <a:ext cx="7253183" cy="2902814"/>
          </a:xfrm>
          <a:prstGeom prst="rect">
            <a:avLst/>
          </a:prstGeom>
        </p:spPr>
      </p:pic>
      <p:pic>
        <p:nvPicPr>
          <p:cNvPr id="8" name="Picture 7"/>
          <p:cNvPicPr>
            <a:picLocks noChangeAspect="1"/>
          </p:cNvPicPr>
          <p:nvPr/>
        </p:nvPicPr>
        <p:blipFill>
          <a:blip r:embed="rId6"/>
          <a:stretch>
            <a:fillRect/>
          </a:stretch>
        </p:blipFill>
        <p:spPr>
          <a:xfrm>
            <a:off x="3449351" y="3704096"/>
            <a:ext cx="7253183" cy="2549830"/>
          </a:xfrm>
          <a:prstGeom prst="rect">
            <a:avLst/>
          </a:prstGeom>
        </p:spPr>
      </p:pic>
      <p:sp>
        <p:nvSpPr>
          <p:cNvPr id="10" name="Subtitle 2"/>
          <p:cNvSpPr txBox="1">
            <a:spLocks/>
          </p:cNvSpPr>
          <p:nvPr/>
        </p:nvSpPr>
        <p:spPr>
          <a:xfrm>
            <a:off x="2796199" y="6339651"/>
            <a:ext cx="8676222" cy="1905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i="1" dirty="0" smtClean="0"/>
              <a:t>Top: Sourced from pcmag.com. Bottom: sourced from staples.ca </a:t>
            </a:r>
            <a:endParaRPr lang="en-US" sz="1800" i="1" dirty="0"/>
          </a:p>
        </p:txBody>
      </p:sp>
    </p:spTree>
    <p:extLst>
      <p:ext uri="{BB962C8B-B14F-4D97-AF65-F5344CB8AC3E}">
        <p14:creationId xmlns:p14="http://schemas.microsoft.com/office/powerpoint/2010/main" val="2293191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6011975" y="128540"/>
            <a:ext cx="8676222" cy="1905000"/>
          </a:xfrm>
        </p:spPr>
        <p:txBody>
          <a:bodyPr>
            <a:normAutofit/>
          </a:bodyPr>
          <a:lstStyle/>
          <a:p>
            <a:r>
              <a:rPr lang="en-US" sz="2200" b="1" u="sng" dirty="0" smtClean="0"/>
              <a:t>Low End / DIY Scanners</a:t>
            </a:r>
            <a:endParaRPr lang="en-US" sz="2200" b="1" u="sng" dirty="0"/>
          </a:p>
        </p:txBody>
      </p:sp>
      <p:sp>
        <p:nvSpPr>
          <p:cNvPr id="10" name="Subtitle 2"/>
          <p:cNvSpPr txBox="1">
            <a:spLocks/>
          </p:cNvSpPr>
          <p:nvPr/>
        </p:nvSpPr>
        <p:spPr>
          <a:xfrm>
            <a:off x="4868067" y="6385950"/>
            <a:ext cx="8676222" cy="1905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i="1" dirty="0" smtClean="0"/>
              <a:t>Sourced from Google </a:t>
            </a:r>
            <a:r>
              <a:rPr lang="en-US" sz="1800" i="1" dirty="0"/>
              <a:t>Images: </a:t>
            </a:r>
            <a:r>
              <a:rPr lang="en-US" sz="1800" i="1" dirty="0" smtClean="0"/>
              <a:t>“Sardauscan </a:t>
            </a:r>
            <a:r>
              <a:rPr lang="en-US" sz="1800" i="1" dirty="0"/>
              <a:t>3d </a:t>
            </a:r>
            <a:r>
              <a:rPr lang="en-US" sz="1800" i="1" dirty="0" smtClean="0"/>
              <a:t>scanner”, 2016 </a:t>
            </a:r>
            <a:endParaRPr lang="en-US" sz="1800" i="1" dirty="0"/>
          </a:p>
        </p:txBody>
      </p:sp>
      <p:pic>
        <p:nvPicPr>
          <p:cNvPr id="3" name="Picture 2"/>
          <p:cNvPicPr>
            <a:picLocks noChangeAspect="1"/>
          </p:cNvPicPr>
          <p:nvPr/>
        </p:nvPicPr>
        <p:blipFill>
          <a:blip r:embed="rId3"/>
          <a:stretch>
            <a:fillRect/>
          </a:stretch>
        </p:blipFill>
        <p:spPr>
          <a:xfrm>
            <a:off x="8930117" y="2615749"/>
            <a:ext cx="3037368" cy="3252615"/>
          </a:xfrm>
          <a:prstGeom prst="rect">
            <a:avLst/>
          </a:prstGeom>
        </p:spPr>
      </p:pic>
      <p:pic>
        <p:nvPicPr>
          <p:cNvPr id="4" name="Picture 3"/>
          <p:cNvPicPr>
            <a:picLocks noChangeAspect="1"/>
          </p:cNvPicPr>
          <p:nvPr/>
        </p:nvPicPr>
        <p:blipFill>
          <a:blip r:embed="rId4"/>
          <a:stretch>
            <a:fillRect/>
          </a:stretch>
        </p:blipFill>
        <p:spPr>
          <a:xfrm>
            <a:off x="354632" y="2615749"/>
            <a:ext cx="4437951" cy="3252615"/>
          </a:xfrm>
          <a:prstGeom prst="rect">
            <a:avLst/>
          </a:prstGeom>
        </p:spPr>
      </p:pic>
      <p:pic>
        <p:nvPicPr>
          <p:cNvPr id="9" name="Picture 8"/>
          <p:cNvPicPr>
            <a:picLocks noChangeAspect="1"/>
          </p:cNvPicPr>
          <p:nvPr/>
        </p:nvPicPr>
        <p:blipFill>
          <a:blip r:embed="rId5"/>
          <a:stretch>
            <a:fillRect/>
          </a:stretch>
        </p:blipFill>
        <p:spPr>
          <a:xfrm>
            <a:off x="5047475" y="2614976"/>
            <a:ext cx="3627750" cy="3253388"/>
          </a:xfrm>
          <a:prstGeom prst="rect">
            <a:avLst/>
          </a:prstGeom>
        </p:spPr>
      </p:pic>
      <p:sp>
        <p:nvSpPr>
          <p:cNvPr id="11" name="TextBox 10"/>
          <p:cNvSpPr txBox="1"/>
          <p:nvPr/>
        </p:nvSpPr>
        <p:spPr>
          <a:xfrm>
            <a:off x="354632" y="1081040"/>
            <a:ext cx="563687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$30 – $50 </a:t>
            </a:r>
          </a:p>
          <a:p>
            <a:pPr marL="285750" indent="-285750">
              <a:buFont typeface="Arial" panose="020B0604020202020204" pitchFamily="34" charset="0"/>
              <a:buChar char="•"/>
            </a:pPr>
            <a:r>
              <a:rPr lang="en-US" sz="2000" dirty="0" smtClean="0"/>
              <a:t>Difficult to build</a:t>
            </a:r>
          </a:p>
          <a:p>
            <a:pPr marL="285750" indent="-285750">
              <a:buFont typeface="Arial" panose="020B0604020202020204" pitchFamily="34" charset="0"/>
              <a:buChar char="•"/>
            </a:pPr>
            <a:r>
              <a:rPr lang="en-US" sz="2000" dirty="0" smtClean="0"/>
              <a:t>Requires technical knowledge</a:t>
            </a:r>
          </a:p>
        </p:txBody>
      </p:sp>
      <p:sp>
        <p:nvSpPr>
          <p:cNvPr id="12" name="TextBox 11"/>
          <p:cNvSpPr txBox="1"/>
          <p:nvPr/>
        </p:nvSpPr>
        <p:spPr>
          <a:xfrm>
            <a:off x="5047475" y="1097209"/>
            <a:ext cx="5636871"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Error prone</a:t>
            </a:r>
          </a:p>
          <a:p>
            <a:pPr marL="285750" indent="-285750">
              <a:buFont typeface="Arial" panose="020B0604020202020204" pitchFamily="34" charset="0"/>
              <a:buChar char="•"/>
            </a:pPr>
            <a:r>
              <a:rPr lang="en-US" sz="2000" dirty="0" smtClean="0"/>
              <a:t>Low detail</a:t>
            </a:r>
          </a:p>
          <a:p>
            <a:pPr marL="285750" indent="-285750">
              <a:buFont typeface="Arial" panose="020B0604020202020204" pitchFamily="34" charset="0"/>
              <a:buChar char="•"/>
            </a:pPr>
            <a:r>
              <a:rPr lang="en-US" sz="2000" dirty="0" smtClean="0"/>
              <a:t>Lack automation</a:t>
            </a:r>
          </a:p>
        </p:txBody>
      </p:sp>
      <p:sp>
        <p:nvSpPr>
          <p:cNvPr id="13" name="Subtitle 2"/>
          <p:cNvSpPr txBox="1">
            <a:spLocks/>
          </p:cNvSpPr>
          <p:nvPr/>
        </p:nvSpPr>
        <p:spPr>
          <a:xfrm>
            <a:off x="-1814872" y="630644"/>
            <a:ext cx="8676222" cy="1905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200" b="1" dirty="0" smtClean="0"/>
              <a:t>Sardauscan® DIY 3D Scanner</a:t>
            </a:r>
            <a:endParaRPr lang="en-US" sz="2200" b="1" dirty="0"/>
          </a:p>
        </p:txBody>
      </p:sp>
    </p:spTree>
    <p:extLst>
      <p:ext uri="{BB962C8B-B14F-4D97-AF65-F5344CB8AC3E}">
        <p14:creationId xmlns:p14="http://schemas.microsoft.com/office/powerpoint/2010/main" val="169314377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64" b="42371"/>
          <a:stretch/>
        </p:blipFill>
        <p:spPr>
          <a:xfrm rot="5400000">
            <a:off x="-2105816" y="2066418"/>
            <a:ext cx="6839892" cy="2964137"/>
          </a:xfrm>
          <a:prstGeom prst="rect">
            <a:avLst/>
          </a:prstGeom>
          <a:effectLst>
            <a:softEdge rad="622300"/>
          </a:effectLst>
        </p:spPr>
      </p:pic>
      <p:sp>
        <p:nvSpPr>
          <p:cNvPr id="6" name="Subtitle 2"/>
          <p:cNvSpPr>
            <a:spLocks noGrp="1"/>
          </p:cNvSpPr>
          <p:nvPr>
            <p:ph type="subTitle" idx="1"/>
          </p:nvPr>
        </p:nvSpPr>
        <p:spPr>
          <a:xfrm>
            <a:off x="6278192" y="128540"/>
            <a:ext cx="8676222" cy="1905000"/>
          </a:xfrm>
        </p:spPr>
        <p:txBody>
          <a:bodyPr>
            <a:normAutofit/>
          </a:bodyPr>
          <a:lstStyle/>
          <a:p>
            <a:r>
              <a:rPr lang="en-US" sz="2200" b="1" u="sng" dirty="0" smtClean="0"/>
              <a:t>Project Objectives</a:t>
            </a:r>
            <a:endParaRPr lang="en-US" sz="2200" b="1" u="sng" dirty="0"/>
          </a:p>
        </p:txBody>
      </p:sp>
      <p:sp>
        <p:nvSpPr>
          <p:cNvPr id="9" name="Subtitle 2"/>
          <p:cNvSpPr txBox="1">
            <a:spLocks/>
          </p:cNvSpPr>
          <p:nvPr/>
        </p:nvSpPr>
        <p:spPr>
          <a:xfrm>
            <a:off x="2442259" y="1449985"/>
            <a:ext cx="9562540" cy="3191464"/>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2600" dirty="0" smtClean="0">
                <a:effectLst/>
              </a:rPr>
              <a:t>“The </a:t>
            </a:r>
            <a:r>
              <a:rPr lang="en-US" sz="2600" dirty="0">
                <a:effectLst/>
              </a:rPr>
              <a:t>end objective of this project is to implement a scanning system which observes a physical object of limited size and weight, and to </a:t>
            </a:r>
            <a:r>
              <a:rPr lang="en-US" sz="2600" b="1" u="sng" dirty="0">
                <a:effectLst/>
              </a:rPr>
              <a:t>digitally produce</a:t>
            </a:r>
            <a:r>
              <a:rPr lang="en-US" sz="2600" dirty="0">
                <a:effectLst/>
              </a:rPr>
              <a:t> the corresponding </a:t>
            </a:r>
            <a:r>
              <a:rPr lang="en-US" sz="2600" b="1" u="sng" dirty="0">
                <a:effectLst/>
              </a:rPr>
              <a:t>3D model files</a:t>
            </a:r>
            <a:r>
              <a:rPr lang="en-US" sz="2600" u="sng" dirty="0">
                <a:effectLst/>
              </a:rPr>
              <a:t> </a:t>
            </a:r>
            <a:r>
              <a:rPr lang="en-US" sz="2600" dirty="0">
                <a:effectLst/>
              </a:rPr>
              <a:t>for </a:t>
            </a:r>
            <a:r>
              <a:rPr lang="en-US" sz="2600" b="1" u="sng" dirty="0">
                <a:effectLst/>
              </a:rPr>
              <a:t>monitor display and 3D </a:t>
            </a:r>
            <a:r>
              <a:rPr lang="en-US" sz="2600" b="1" u="sng" dirty="0" smtClean="0">
                <a:effectLst/>
              </a:rPr>
              <a:t>printing</a:t>
            </a:r>
            <a:r>
              <a:rPr lang="en-US" sz="2600" dirty="0" smtClean="0">
                <a:effectLst/>
              </a:rPr>
              <a:t>… </a:t>
            </a:r>
          </a:p>
          <a:p>
            <a:endParaRPr lang="en-US" sz="2600" dirty="0" smtClean="0">
              <a:effectLst/>
            </a:endParaRPr>
          </a:p>
          <a:p>
            <a:r>
              <a:rPr lang="en-US" sz="2600" dirty="0" smtClean="0">
                <a:effectLst/>
              </a:rPr>
              <a:t>… less than $50 per unit to mass produce ... </a:t>
            </a:r>
          </a:p>
          <a:p>
            <a:r>
              <a:rPr lang="en-US" sz="2600" dirty="0" smtClean="0">
                <a:effectLst/>
              </a:rPr>
              <a:t>… straight forward to use, automated …”</a:t>
            </a:r>
          </a:p>
          <a:p>
            <a:endParaRPr lang="en-US" sz="2600" dirty="0" smtClean="0">
              <a:effectLst/>
            </a:endParaRPr>
          </a:p>
          <a:p>
            <a:r>
              <a:rPr lang="en-US" sz="2600" dirty="0" smtClean="0">
                <a:effectLst/>
              </a:rPr>
              <a:t>                                     </a:t>
            </a:r>
            <a:r>
              <a:rPr lang="en-US" sz="2600" i="1" dirty="0" smtClean="0">
                <a:effectLst/>
              </a:rPr>
              <a:t>– Final Project Proposal, Group #381, 2015</a:t>
            </a:r>
            <a:endParaRPr lang="en-US" sz="2600" i="1" dirty="0">
              <a:effectLst/>
            </a:endParaRPr>
          </a:p>
          <a:p>
            <a:endParaRPr lang="en-US" sz="2600" dirty="0"/>
          </a:p>
        </p:txBody>
      </p:sp>
    </p:spTree>
    <p:extLst>
      <p:ext uri="{BB962C8B-B14F-4D97-AF65-F5344CB8AC3E}">
        <p14:creationId xmlns:p14="http://schemas.microsoft.com/office/powerpoint/2010/main" val="6171580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rcRect l="264" b="42371"/>
          <a:stretch/>
        </p:blipFill>
        <p:spPr>
          <a:xfrm rot="5400000">
            <a:off x="-2105816" y="2066418"/>
            <a:ext cx="6839892" cy="2964137"/>
          </a:xfrm>
          <a:prstGeom prst="rect">
            <a:avLst/>
          </a:prstGeom>
          <a:effectLst>
            <a:softEdge rad="622300"/>
          </a:effectLst>
        </p:spPr>
      </p:pic>
      <p:sp>
        <p:nvSpPr>
          <p:cNvPr id="4" name="Subtitle 2"/>
          <p:cNvSpPr>
            <a:spLocks noGrp="1"/>
          </p:cNvSpPr>
          <p:nvPr>
            <p:ph type="subTitle" idx="1"/>
          </p:nvPr>
        </p:nvSpPr>
        <p:spPr>
          <a:xfrm>
            <a:off x="6278192" y="128540"/>
            <a:ext cx="8676222" cy="1905000"/>
          </a:xfrm>
        </p:spPr>
        <p:txBody>
          <a:bodyPr>
            <a:normAutofit/>
          </a:bodyPr>
          <a:lstStyle/>
          <a:p>
            <a:r>
              <a:rPr lang="en-US" sz="2200" b="1" u="sng" dirty="0" smtClean="0"/>
              <a:t>System Overview</a:t>
            </a:r>
            <a:endParaRPr lang="en-US" sz="2200" b="1" u="sng" dirty="0"/>
          </a:p>
        </p:txBody>
      </p:sp>
      <p:pic>
        <p:nvPicPr>
          <p:cNvPr id="2" name="Picture 1"/>
          <p:cNvPicPr>
            <a:picLocks noChangeAspect="1"/>
          </p:cNvPicPr>
          <p:nvPr/>
        </p:nvPicPr>
        <p:blipFill>
          <a:blip r:embed="rId5"/>
          <a:stretch>
            <a:fillRect/>
          </a:stretch>
        </p:blipFill>
        <p:spPr>
          <a:xfrm>
            <a:off x="233753" y="545228"/>
            <a:ext cx="8003724" cy="5670377"/>
          </a:xfrm>
          <a:prstGeom prst="rect">
            <a:avLst/>
          </a:prstGeom>
        </p:spPr>
      </p:pic>
      <p:pic>
        <p:nvPicPr>
          <p:cNvPr id="7" name="Picture 6" descr="C:\Users\Sen\AppData\Local\Microsoft\Windows\INetCache\Content.Word\IMG_0499.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3773" y="545229"/>
            <a:ext cx="3741810" cy="5670377"/>
          </a:xfrm>
          <a:prstGeom prst="rect">
            <a:avLst/>
          </a:prstGeom>
          <a:noFill/>
          <a:ln>
            <a:noFill/>
          </a:ln>
        </p:spPr>
      </p:pic>
      <p:sp>
        <p:nvSpPr>
          <p:cNvPr id="8" name="Subtitle 2"/>
          <p:cNvSpPr txBox="1">
            <a:spLocks/>
          </p:cNvSpPr>
          <p:nvPr/>
        </p:nvSpPr>
        <p:spPr>
          <a:xfrm>
            <a:off x="-102496" y="6228236"/>
            <a:ext cx="8676222" cy="1905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i="1" dirty="0" smtClean="0"/>
              <a:t>System Overview, Final Project Proposal, Group #381</a:t>
            </a:r>
            <a:endParaRPr lang="en-US" sz="1800" i="1" dirty="0"/>
          </a:p>
        </p:txBody>
      </p:sp>
      <p:sp>
        <p:nvSpPr>
          <p:cNvPr id="9" name="Subtitle 2"/>
          <p:cNvSpPr txBox="1">
            <a:spLocks/>
          </p:cNvSpPr>
          <p:nvPr/>
        </p:nvSpPr>
        <p:spPr>
          <a:xfrm>
            <a:off x="5866567" y="6240866"/>
            <a:ext cx="8676222" cy="1905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i="1" dirty="0" smtClean="0"/>
              <a:t>Prototype I – “The Clipboard”</a:t>
            </a:r>
            <a:endParaRPr lang="en-US" sz="1800" i="1" dirty="0"/>
          </a:p>
        </p:txBody>
      </p:sp>
    </p:spTree>
    <p:extLst>
      <p:ext uri="{BB962C8B-B14F-4D97-AF65-F5344CB8AC3E}">
        <p14:creationId xmlns:p14="http://schemas.microsoft.com/office/powerpoint/2010/main" val="12358262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p:cNvSpPr>
            <a:spLocks noGrp="1"/>
          </p:cNvSpPr>
          <p:nvPr>
            <p:ph type="subTitle" idx="1"/>
          </p:nvPr>
        </p:nvSpPr>
        <p:spPr>
          <a:xfrm>
            <a:off x="6278192" y="128540"/>
            <a:ext cx="8676222" cy="1905000"/>
          </a:xfrm>
        </p:spPr>
        <p:txBody>
          <a:bodyPr>
            <a:normAutofit/>
          </a:bodyPr>
          <a:lstStyle/>
          <a:p>
            <a:r>
              <a:rPr lang="en-US" sz="2200" b="1" u="sng" dirty="0" smtClean="0"/>
              <a:t>Project Hardware</a:t>
            </a:r>
            <a:endParaRPr lang="en-US" sz="2200" b="1" u="sng" dirty="0"/>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l="8866"/>
          <a:stretch/>
        </p:blipFill>
        <p:spPr>
          <a:xfrm>
            <a:off x="208345" y="255862"/>
            <a:ext cx="7257326" cy="5972537"/>
          </a:xfrm>
          <a:prstGeom prst="rect">
            <a:avLst/>
          </a:prstGeom>
        </p:spPr>
      </p:pic>
      <p:sp>
        <p:nvSpPr>
          <p:cNvPr id="9" name="Subtitle 2"/>
          <p:cNvSpPr txBox="1">
            <a:spLocks/>
          </p:cNvSpPr>
          <p:nvPr/>
        </p:nvSpPr>
        <p:spPr>
          <a:xfrm>
            <a:off x="-501103" y="6228399"/>
            <a:ext cx="8676222" cy="1905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i="1" dirty="0" smtClean="0"/>
              <a:t>Prototype II – “The Boardbox”</a:t>
            </a:r>
            <a:endParaRPr lang="en-US" sz="1800" i="1" dirty="0"/>
          </a:p>
        </p:txBody>
      </p:sp>
      <p:pic>
        <p:nvPicPr>
          <p:cNvPr id="11" name="Picture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16141" y="3287210"/>
            <a:ext cx="4399687" cy="2928334"/>
          </a:xfrm>
          <a:prstGeom prst="rect">
            <a:avLst/>
          </a:prstGeom>
          <a:noFill/>
          <a:ln>
            <a:noFill/>
          </a:ln>
        </p:spPr>
      </p:pic>
      <p:sp>
        <p:nvSpPr>
          <p:cNvPr id="12" name="Subtitle 2"/>
          <p:cNvSpPr txBox="1">
            <a:spLocks/>
          </p:cNvSpPr>
          <p:nvPr/>
        </p:nvSpPr>
        <p:spPr>
          <a:xfrm>
            <a:off x="5477873" y="6184600"/>
            <a:ext cx="8676222" cy="1905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i="1" dirty="0" smtClean="0"/>
              <a:t>Scanned Coffee Lid</a:t>
            </a:r>
            <a:endParaRPr lang="en-US" sz="1800" i="1" dirty="0"/>
          </a:p>
        </p:txBody>
      </p:sp>
      <p:sp>
        <p:nvSpPr>
          <p:cNvPr id="13" name="Subtitle 2"/>
          <p:cNvSpPr txBox="1">
            <a:spLocks/>
          </p:cNvSpPr>
          <p:nvPr/>
        </p:nvSpPr>
        <p:spPr>
          <a:xfrm>
            <a:off x="7616141" y="646404"/>
            <a:ext cx="4399687" cy="2861870"/>
          </a:xfrm>
          <a:prstGeom prst="rect">
            <a:avLst/>
          </a:prstGeom>
          <a:effectLst>
            <a:outerShdw blurRad="25400" dir="17880000">
              <a:srgbClr val="000000">
                <a:alpha val="46000"/>
              </a:srgbClr>
            </a:outerShdw>
          </a:effectLst>
        </p:spPr>
        <p:txBody>
          <a:bodyPr vert="horz" lIns="91440" tIns="45720" rIns="91440" bIns="45720" rtlCol="0" anchor="t">
            <a:no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pPr marL="342900" indent="-342900" algn="l">
              <a:buFont typeface="Arial" panose="020B0604020202020204" pitchFamily="34" charset="0"/>
              <a:buChar char="•"/>
            </a:pPr>
            <a:r>
              <a:rPr lang="en-US" sz="2400" dirty="0" smtClean="0"/>
              <a:t>Generated 3D cloud points</a:t>
            </a:r>
          </a:p>
          <a:p>
            <a:pPr marL="342900" indent="-342900" algn="l">
              <a:buFont typeface="Arial" panose="020B0604020202020204" pitchFamily="34" charset="0"/>
              <a:buChar char="•"/>
            </a:pPr>
            <a:r>
              <a:rPr lang="en-US" sz="2400" dirty="0" smtClean="0"/>
              <a:t>Limited scanning size</a:t>
            </a:r>
          </a:p>
          <a:p>
            <a:pPr marL="342900" indent="-342900" algn="l">
              <a:buFont typeface="Arial" panose="020B0604020202020204" pitchFamily="34" charset="0"/>
              <a:buChar char="•"/>
            </a:pPr>
            <a:r>
              <a:rPr lang="en-US" sz="2400" dirty="0" smtClean="0"/>
              <a:t>Fragile paper casing</a:t>
            </a:r>
          </a:p>
          <a:p>
            <a:pPr marL="342900" indent="-342900" algn="l">
              <a:buFont typeface="Arial" panose="020B0604020202020204" pitchFamily="34" charset="0"/>
              <a:buChar char="•"/>
            </a:pPr>
            <a:r>
              <a:rPr lang="en-US" sz="2400" dirty="0" smtClean="0"/>
              <a:t>Limited accuracy</a:t>
            </a:r>
          </a:p>
          <a:p>
            <a:pPr marL="342900" indent="-342900" algn="l">
              <a:buFont typeface="Arial" panose="020B0604020202020204" pitchFamily="34" charset="0"/>
              <a:buChar char="•"/>
            </a:pPr>
            <a:r>
              <a:rPr lang="en-US" sz="2400" dirty="0" smtClean="0"/>
              <a:t>Limited weight loading</a:t>
            </a:r>
            <a:endParaRPr lang="en-US" sz="2400" dirty="0"/>
          </a:p>
        </p:txBody>
      </p:sp>
    </p:spTree>
    <p:extLst>
      <p:ext uri="{BB962C8B-B14F-4D97-AF65-F5344CB8AC3E}">
        <p14:creationId xmlns:p14="http://schemas.microsoft.com/office/powerpoint/2010/main" val="15319860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2"/>
          <p:cNvSpPr txBox="1">
            <a:spLocks/>
          </p:cNvSpPr>
          <p:nvPr/>
        </p:nvSpPr>
        <p:spPr>
          <a:xfrm>
            <a:off x="1762418" y="1687858"/>
            <a:ext cx="8676222" cy="1905000"/>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i="1" dirty="0" smtClean="0"/>
              <a:t>Improving</a:t>
            </a:r>
            <a:r>
              <a:rPr lang="en-US" sz="1800" i="1" dirty="0" smtClean="0"/>
              <a:t> </a:t>
            </a:r>
            <a:r>
              <a:rPr lang="en-US" sz="1800" i="1" dirty="0" smtClean="0"/>
              <a:t>the 3D Scanner</a:t>
            </a:r>
            <a:endParaRPr lang="en-US" sz="1800" i="1" dirty="0"/>
          </a:p>
        </p:txBody>
      </p:sp>
      <p:sp>
        <p:nvSpPr>
          <p:cNvPr id="9" name="Subtitle 2"/>
          <p:cNvSpPr txBox="1">
            <a:spLocks/>
          </p:cNvSpPr>
          <p:nvPr/>
        </p:nvSpPr>
        <p:spPr>
          <a:xfrm>
            <a:off x="1620456" y="3706009"/>
            <a:ext cx="8960147" cy="2474871"/>
          </a:xfrm>
          <a:prstGeom prst="rect">
            <a:avLst/>
          </a:prstGeom>
          <a:effectLst>
            <a:outerShdw blurRad="25400" dir="17880000">
              <a:srgbClr val="000000">
                <a:alpha val="46000"/>
              </a:srgbClr>
            </a:outerShdw>
          </a:effectLst>
        </p:spPr>
        <p:txBody>
          <a:bodyPr vert="horz" lIns="91440" tIns="45720" rIns="91440" bIns="45720" rtlCol="0" anchor="t">
            <a:normAutofit/>
          </a:bodyPr>
          <a:lstStyle>
            <a:lvl1pPr marL="0" indent="0" algn="ctr" defTabSz="457200" rtl="0" eaLnBrk="1" latinLnBrk="0" hangingPunct="1">
              <a:spcBef>
                <a:spcPct val="20000"/>
              </a:spcBef>
              <a:spcAft>
                <a:spcPts val="600"/>
              </a:spcAft>
              <a:buClr>
                <a:schemeClr val="tx2"/>
              </a:buClr>
              <a:buSzPct val="70000"/>
              <a:buFont typeface="Wingdings 2" charset="2"/>
              <a:buNone/>
              <a:defRPr sz="2000" kern="1200">
                <a:ln>
                  <a:solidFill>
                    <a:schemeClr val="bg1">
                      <a:lumMod val="75000"/>
                      <a:lumOff val="25000"/>
                      <a:alpha val="10000"/>
                    </a:schemeClr>
                  </a:solidFill>
                </a:ln>
                <a:solidFill>
                  <a:schemeClr val="tx1"/>
                </a:solidFill>
                <a:effectLst>
                  <a:outerShdw blurRad="9525" dist="25400" dir="14640000" algn="tl" rotWithShape="0">
                    <a:schemeClr val="bg1">
                      <a:alpha val="30000"/>
                    </a:schemeClr>
                  </a:outerShdw>
                </a:effectLst>
                <a:latin typeface="+mn-lt"/>
                <a:ea typeface="+mn-ea"/>
                <a:cs typeface="+mn-cs"/>
              </a:defRPr>
            </a:lvl1pPr>
            <a:lvl2pPr marL="457200" indent="0" algn="ctr" defTabSz="457200" rtl="0" eaLnBrk="1" latinLnBrk="0" hangingPunct="1">
              <a:spcBef>
                <a:spcPct val="20000"/>
              </a:spcBef>
              <a:spcAft>
                <a:spcPts val="600"/>
              </a:spcAft>
              <a:buClr>
                <a:schemeClr val="tx2"/>
              </a:buClr>
              <a:buSzPct val="70000"/>
              <a:buFont typeface="Wingdings 2" charset="2"/>
              <a:buNone/>
              <a:defRPr sz="18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2pPr>
            <a:lvl3pPr marL="914400" indent="0" algn="ctr" defTabSz="457200" rtl="0" eaLnBrk="1" latinLnBrk="0" hangingPunct="1">
              <a:spcBef>
                <a:spcPct val="20000"/>
              </a:spcBef>
              <a:spcAft>
                <a:spcPts val="600"/>
              </a:spcAft>
              <a:buClr>
                <a:schemeClr val="tx2"/>
              </a:buClr>
              <a:buSzPct val="70000"/>
              <a:buFont typeface="Wingdings 2" charset="2"/>
              <a:buNone/>
              <a:defRPr sz="16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3pPr>
            <a:lvl4pPr marL="1371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4pPr>
            <a:lvl5pPr marL="18288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5pPr>
            <a:lvl6pPr marL="22860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6pPr>
            <a:lvl7pPr marL="27432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7pPr>
            <a:lvl8pPr marL="32004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8pPr>
            <a:lvl9pPr marL="3657600" indent="0" algn="ctr" defTabSz="457200" rtl="0" eaLnBrk="1" latinLnBrk="0" hangingPunct="1">
              <a:spcBef>
                <a:spcPct val="20000"/>
              </a:spcBef>
              <a:spcAft>
                <a:spcPts val="600"/>
              </a:spcAft>
              <a:buClr>
                <a:schemeClr val="tx2"/>
              </a:buClr>
              <a:buSzPct val="70000"/>
              <a:buFont typeface="Wingdings 2" charset="2"/>
              <a:buNone/>
              <a:defRPr sz="1400" kern="1200">
                <a:ln>
                  <a:solidFill>
                    <a:schemeClr val="bg1">
                      <a:lumMod val="75000"/>
                      <a:lumOff val="25000"/>
                      <a:alpha val="10000"/>
                    </a:schemeClr>
                  </a:solidFill>
                </a:ln>
                <a:solidFill>
                  <a:schemeClr val="tx1">
                    <a:tint val="75000"/>
                  </a:schemeClr>
                </a:solidFill>
                <a:effectLst>
                  <a:outerShdw blurRad="9525" dist="25400" dir="14640000" algn="tl" rotWithShape="0">
                    <a:schemeClr val="bg1">
                      <a:alpha val="30000"/>
                    </a:schemeClr>
                  </a:outerShdw>
                </a:effectLst>
                <a:latin typeface="+mn-lt"/>
                <a:ea typeface="+mn-ea"/>
                <a:cs typeface="+mn-cs"/>
              </a:defRPr>
            </a:lvl9pPr>
          </a:lstStyle>
          <a:p>
            <a:r>
              <a:rPr lang="en-US" sz="1800" i="1" dirty="0" smtClean="0"/>
              <a:t>Prototype I – “The Clipboard”</a:t>
            </a:r>
          </a:p>
          <a:p>
            <a:endParaRPr lang="en-US" sz="1800" i="1" dirty="0"/>
          </a:p>
          <a:p>
            <a:r>
              <a:rPr lang="en-US" sz="1800" i="1" dirty="0" smtClean="0"/>
              <a:t>Prototype II – “The Clipboard”</a:t>
            </a:r>
          </a:p>
          <a:p>
            <a:endParaRPr lang="en-US" sz="1800" i="1" dirty="0"/>
          </a:p>
          <a:p>
            <a:r>
              <a:rPr lang="en-US" sz="1800" i="1" dirty="0" smtClean="0"/>
              <a:t>Prototype III – “The Lazyvine”</a:t>
            </a:r>
            <a:endParaRPr lang="en-US" sz="1800" i="1" dirty="0"/>
          </a:p>
        </p:txBody>
      </p:sp>
      <p:sp>
        <p:nvSpPr>
          <p:cNvPr id="3" name="Subtitle 2"/>
          <p:cNvSpPr>
            <a:spLocks noGrp="1"/>
          </p:cNvSpPr>
          <p:nvPr>
            <p:ph type="subTitle" idx="1"/>
          </p:nvPr>
        </p:nvSpPr>
        <p:spPr>
          <a:xfrm>
            <a:off x="1380512" y="1049773"/>
            <a:ext cx="9440034" cy="1049867"/>
          </a:xfrm>
        </p:spPr>
        <p:txBody>
          <a:bodyPr>
            <a:normAutofit/>
          </a:bodyPr>
          <a:lstStyle/>
          <a:p>
            <a:r>
              <a:rPr lang="en-US" sz="3500" dirty="0" smtClean="0"/>
              <a:t>Prototype III - Lazyvine</a:t>
            </a:r>
            <a:endParaRPr lang="en-US" sz="3500" dirty="0"/>
          </a:p>
        </p:txBody>
      </p:sp>
    </p:spTree>
    <p:extLst>
      <p:ext uri="{BB962C8B-B14F-4D97-AF65-F5344CB8AC3E}">
        <p14:creationId xmlns:p14="http://schemas.microsoft.com/office/powerpoint/2010/main" val="1179864001"/>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
  <a:themeElements>
    <a:clrScheme name="Slate">
      <a:dk1>
        <a:sysClr val="windowText" lastClr="000000"/>
      </a:dk1>
      <a:lt1>
        <a:sysClr val="window" lastClr="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Slate">
      <a:maj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sto MT"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 id="{C3F70B94-7CE9-428E-ADC1-3269CC2C3385}" vid="{3F2DE9A5-64E6-437C-A389-CC4477E817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TM04033929[[fn=Slate]]</Template>
  <TotalTime>316</TotalTime>
  <Words>659</Words>
  <Application>Microsoft Office PowerPoint</Application>
  <PresentationFormat>Widescreen</PresentationFormat>
  <Paragraphs>93</Paragraphs>
  <Slides>21</Slides>
  <Notes>20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Calibri</vt:lpstr>
      <vt:lpstr>Calisto MT</vt:lpstr>
      <vt:lpstr>Trebuchet MS</vt:lpstr>
      <vt:lpstr>Wingdings</vt:lpstr>
      <vt:lpstr>Wingdings 2</vt:lpstr>
      <vt:lpstr>Slate</vt:lpstr>
      <vt:lpstr>Implementation of a 3D Scanner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a 3D Scanner</dc:title>
  <dc:creator>Sen Yang</dc:creator>
  <cp:lastModifiedBy>Sen Yang</cp:lastModifiedBy>
  <cp:revision>30</cp:revision>
  <dcterms:created xsi:type="dcterms:W3CDTF">2016-01-21T03:19:26Z</dcterms:created>
  <dcterms:modified xsi:type="dcterms:W3CDTF">2016-01-22T01:10:11Z</dcterms:modified>
</cp:coreProperties>
</file>